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1" r:id="rId6"/>
    <p:sldId id="267" r:id="rId7"/>
    <p:sldId id="270" r:id="rId8"/>
    <p:sldId id="259" r:id="rId9"/>
    <p:sldId id="262" r:id="rId10"/>
    <p:sldId id="263" r:id="rId11"/>
    <p:sldId id="264" r:id="rId12"/>
    <p:sldId id="265" r:id="rId13"/>
    <p:sldId id="266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AEFD4-7FFD-467E-9368-8654D3BD52CC}" type="doc">
      <dgm:prSet loTypeId="urn:diagrams.loki3.com/BracketList+Icon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F081872-5A9A-4A1E-9CB3-4A481E542594}">
      <dgm:prSet phldrT="[Текст]" custT="1"/>
      <dgm:spPr/>
      <dgm:t>
        <a:bodyPr/>
        <a:lstStyle/>
        <a:p>
          <a:pPr algn="r"/>
          <a:r>
            <a:rPr lang="ru-RU" sz="2000" b="1" dirty="0" smtClean="0">
              <a:latin typeface="Constantia" panose="02030602050306030303" pitchFamily="18" charset="0"/>
            </a:rPr>
            <a:t>Развитие Ассоциации для </a:t>
          </a:r>
          <a:r>
            <a:rPr lang="ru-RU" sz="2000" b="1" dirty="0" smtClean="0">
              <a:latin typeface="Constantia" panose="02030602050306030303" pitchFamily="18" charset="0"/>
            </a:rPr>
            <a:t>достижения эффективного </a:t>
          </a:r>
          <a:r>
            <a:rPr lang="ru-RU" sz="2000" b="1" dirty="0" smtClean="0">
              <a:latin typeface="Constantia" panose="02030602050306030303" pitchFamily="18" charset="0"/>
            </a:rPr>
            <a:t>сотрудничества образовательных учреждений между организациями </a:t>
          </a:r>
          <a:r>
            <a:rPr lang="ru-RU" sz="2000" b="1" dirty="0" err="1" smtClean="0">
              <a:latin typeface="Constantia" panose="02030602050306030303" pitchFamily="18" charset="0"/>
            </a:rPr>
            <a:t>ТиПО</a:t>
          </a:r>
          <a:endParaRPr lang="ru-RU" sz="2000" b="1" dirty="0">
            <a:latin typeface="Constantia" panose="02030602050306030303" pitchFamily="18" charset="0"/>
          </a:endParaRPr>
        </a:p>
      </dgm:t>
    </dgm:pt>
    <dgm:pt modelId="{D69D9C58-0310-488D-B593-1D8B8A93DB27}" type="parTrans" cxnId="{CD91FBAE-C456-486E-8385-2AA115564E10}">
      <dgm:prSet/>
      <dgm:spPr/>
      <dgm:t>
        <a:bodyPr/>
        <a:lstStyle/>
        <a:p>
          <a:endParaRPr lang="ru-RU" sz="2400"/>
        </a:p>
      </dgm:t>
    </dgm:pt>
    <dgm:pt modelId="{529F911F-4DAA-4B15-95A5-87E7C39EECD1}" type="sibTrans" cxnId="{CD91FBAE-C456-486E-8385-2AA115564E10}">
      <dgm:prSet/>
      <dgm:spPr/>
      <dgm:t>
        <a:bodyPr/>
        <a:lstStyle/>
        <a:p>
          <a:endParaRPr lang="ru-RU" sz="2400"/>
        </a:p>
      </dgm:t>
    </dgm:pt>
    <dgm:pt modelId="{AF8F3467-F84D-4ECF-A979-807FE84E7D13}">
      <dgm:prSet custT="1"/>
      <dgm:spPr/>
      <dgm:t>
        <a:bodyPr/>
        <a:lstStyle/>
        <a:p>
          <a:pPr algn="just">
            <a:spcAft>
              <a:spcPts val="1200"/>
            </a:spcAft>
          </a:pPr>
          <a:r>
            <a:rPr lang="ru-RU" sz="1400" b="1" dirty="0" smtClean="0">
              <a:latin typeface="Constantia" panose="02030602050306030303" pitchFamily="18" charset="0"/>
            </a:rPr>
            <a:t>Всесторонняя академическая интеграция коллективов образовательных учреждений, а также защита и представление их интересов в обществе, законодательных органах, правительстве, общественных и международных организациях.</a:t>
          </a:r>
          <a:endParaRPr lang="ru-RU" sz="1400" b="1" dirty="0">
            <a:latin typeface="Constantia" panose="02030602050306030303" pitchFamily="18" charset="0"/>
          </a:endParaRPr>
        </a:p>
      </dgm:t>
    </dgm:pt>
    <dgm:pt modelId="{822D32A8-1272-4F06-ADB5-7313345D1AF2}" type="parTrans" cxnId="{951B073F-D3B9-4394-8D54-BA643DD46ABF}">
      <dgm:prSet/>
      <dgm:spPr/>
      <dgm:t>
        <a:bodyPr/>
        <a:lstStyle/>
        <a:p>
          <a:endParaRPr lang="ru-RU" sz="2400"/>
        </a:p>
      </dgm:t>
    </dgm:pt>
    <dgm:pt modelId="{B5560BF6-350F-4A19-B1FF-4DA275216F2D}" type="sibTrans" cxnId="{951B073F-D3B9-4394-8D54-BA643DD46ABF}">
      <dgm:prSet/>
      <dgm:spPr/>
      <dgm:t>
        <a:bodyPr/>
        <a:lstStyle/>
        <a:p>
          <a:endParaRPr lang="ru-RU" sz="2400"/>
        </a:p>
      </dgm:t>
    </dgm:pt>
    <dgm:pt modelId="{C76C06B5-7F51-4F4A-8472-2FAAE2E5CBAD}">
      <dgm:prSet custT="1"/>
      <dgm:spPr/>
      <dgm:t>
        <a:bodyPr/>
        <a:lstStyle/>
        <a:p>
          <a:pPr algn="just">
            <a:spcAft>
              <a:spcPts val="1200"/>
            </a:spcAft>
          </a:pPr>
          <a:r>
            <a:rPr lang="ru-RU" sz="1400" b="1" dirty="0" smtClean="0">
              <a:latin typeface="Constantia" panose="02030602050306030303" pitchFamily="18" charset="0"/>
            </a:rPr>
            <a:t>Информационное обеспечение и юридическая поддержка колледжей - членов Ассоциации по изменениям законодательства в сфере образования</a:t>
          </a:r>
          <a:endParaRPr lang="ru-RU" sz="1400" b="1" dirty="0">
            <a:latin typeface="Constantia" panose="02030602050306030303" pitchFamily="18" charset="0"/>
          </a:endParaRPr>
        </a:p>
      </dgm:t>
    </dgm:pt>
    <dgm:pt modelId="{0D2BFC49-ECCD-48A0-BA16-5111B9FD3C18}" type="parTrans" cxnId="{A006A389-DFCF-4AB3-ADE9-00F5BA0F36C8}">
      <dgm:prSet/>
      <dgm:spPr/>
      <dgm:t>
        <a:bodyPr/>
        <a:lstStyle/>
        <a:p>
          <a:endParaRPr lang="ru-RU" sz="2400"/>
        </a:p>
      </dgm:t>
    </dgm:pt>
    <dgm:pt modelId="{C7BB454D-AFC7-41FA-986A-6E94F59DD5A4}" type="sibTrans" cxnId="{A006A389-DFCF-4AB3-ADE9-00F5BA0F36C8}">
      <dgm:prSet/>
      <dgm:spPr/>
      <dgm:t>
        <a:bodyPr/>
        <a:lstStyle/>
        <a:p>
          <a:endParaRPr lang="ru-RU" sz="2400"/>
        </a:p>
      </dgm:t>
    </dgm:pt>
    <dgm:pt modelId="{F326E942-B0A8-4BB6-8E96-241894784466}">
      <dgm:prSet custT="1"/>
      <dgm:spPr/>
      <dgm:t>
        <a:bodyPr/>
        <a:lstStyle/>
        <a:p>
          <a:pPr algn="just">
            <a:spcAft>
              <a:spcPts val="1200"/>
            </a:spcAft>
          </a:pPr>
          <a:r>
            <a:rPr lang="ru-RU" sz="1400" b="1" dirty="0" smtClean="0">
              <a:latin typeface="Constantia" panose="02030602050306030303" pitchFamily="18" charset="0"/>
            </a:rPr>
            <a:t>Координация и организация совместной работы образовательных учреждений по совершенствованию учебно-методической, научно-исследовательской, культурно-просветительской, спортивно-массовой, военно-патриотической и общественной деятельности</a:t>
          </a:r>
          <a:endParaRPr lang="ru-RU" sz="1400" b="1" dirty="0">
            <a:latin typeface="Constantia" panose="02030602050306030303" pitchFamily="18" charset="0"/>
          </a:endParaRPr>
        </a:p>
      </dgm:t>
    </dgm:pt>
    <dgm:pt modelId="{7621CBFC-5840-46F2-B4B0-B1192823C70E}" type="parTrans" cxnId="{65620544-5C44-426F-84D7-8D8B5A8AB48E}">
      <dgm:prSet/>
      <dgm:spPr/>
      <dgm:t>
        <a:bodyPr/>
        <a:lstStyle/>
        <a:p>
          <a:endParaRPr lang="ru-RU" sz="2400"/>
        </a:p>
      </dgm:t>
    </dgm:pt>
    <dgm:pt modelId="{682C04E2-7A4F-472D-8FC8-0EA029669DDB}" type="sibTrans" cxnId="{65620544-5C44-426F-84D7-8D8B5A8AB48E}">
      <dgm:prSet/>
      <dgm:spPr/>
      <dgm:t>
        <a:bodyPr/>
        <a:lstStyle/>
        <a:p>
          <a:endParaRPr lang="ru-RU" sz="2400"/>
        </a:p>
      </dgm:t>
    </dgm:pt>
    <dgm:pt modelId="{29376DFB-E4D8-4A3B-8080-E701995E9257}">
      <dgm:prSet custT="1"/>
      <dgm:spPr/>
      <dgm:t>
        <a:bodyPr/>
        <a:lstStyle/>
        <a:p>
          <a:pPr algn="just">
            <a:spcAft>
              <a:spcPts val="1200"/>
            </a:spcAft>
          </a:pPr>
          <a:r>
            <a:rPr lang="ru-RU" sz="1400" b="1" dirty="0" smtClean="0">
              <a:latin typeface="Constantia" panose="02030602050306030303" pitchFamily="18" charset="0"/>
            </a:rPr>
            <a:t>Проведение международной аккредитации колледжей.</a:t>
          </a:r>
          <a:endParaRPr lang="ru-RU" sz="1400" b="1" dirty="0">
            <a:latin typeface="Constantia" panose="02030602050306030303" pitchFamily="18" charset="0"/>
          </a:endParaRPr>
        </a:p>
      </dgm:t>
    </dgm:pt>
    <dgm:pt modelId="{A1613228-CD47-46A4-9129-EF5225B5CA5C}" type="parTrans" cxnId="{D4DB3331-7DD1-48F5-9F30-7007F318CA9F}">
      <dgm:prSet/>
      <dgm:spPr/>
      <dgm:t>
        <a:bodyPr/>
        <a:lstStyle/>
        <a:p>
          <a:endParaRPr lang="ru-RU" sz="2400"/>
        </a:p>
      </dgm:t>
    </dgm:pt>
    <dgm:pt modelId="{2CACCF3C-523B-4358-A3C6-72E5BEA8D369}" type="sibTrans" cxnId="{D4DB3331-7DD1-48F5-9F30-7007F318CA9F}">
      <dgm:prSet/>
      <dgm:spPr/>
      <dgm:t>
        <a:bodyPr/>
        <a:lstStyle/>
        <a:p>
          <a:endParaRPr lang="ru-RU" sz="2400"/>
        </a:p>
      </dgm:t>
    </dgm:pt>
    <dgm:pt modelId="{A41F5738-3CBB-4744-A7CB-FB0B732FA7AE}" type="pres">
      <dgm:prSet presAssocID="{312AEFD4-7FFD-467E-9368-8654D3BD52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B166D5-D9EB-4D16-94C9-2757B50317C5}" type="pres">
      <dgm:prSet presAssocID="{8F081872-5A9A-4A1E-9CB3-4A481E542594}" presName="linNode" presStyleCnt="0"/>
      <dgm:spPr/>
    </dgm:pt>
    <dgm:pt modelId="{9FBCE71A-609B-455C-98D6-561C3A794276}" type="pres">
      <dgm:prSet presAssocID="{8F081872-5A9A-4A1E-9CB3-4A481E542594}" presName="parTx" presStyleLbl="revTx" presStyleIdx="0" presStyleCnt="1" custScaleX="248678" custScaleY="83867" custLinFactNeighborX="-374" custLinFactNeighborY="376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0D4FA-F349-44E1-84A5-E15DF7480781}" type="pres">
      <dgm:prSet presAssocID="{8F081872-5A9A-4A1E-9CB3-4A481E542594}" presName="bracket" presStyleLbl="parChTrans1D1" presStyleIdx="0" presStyleCnt="1" custScaleY="248019"/>
      <dgm:spPr/>
    </dgm:pt>
    <dgm:pt modelId="{90CFC8CE-884D-4058-BDD8-E02983AFB7CA}" type="pres">
      <dgm:prSet presAssocID="{8F081872-5A9A-4A1E-9CB3-4A481E542594}" presName="spH" presStyleCnt="0"/>
      <dgm:spPr/>
    </dgm:pt>
    <dgm:pt modelId="{7EE24C94-601A-4CF4-B31E-3AAE99636546}" type="pres">
      <dgm:prSet presAssocID="{8F081872-5A9A-4A1E-9CB3-4A481E542594}" presName="desTx" presStyleLbl="node1" presStyleIdx="0" presStyleCnt="1" custScaleY="248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BB0E5F-7A75-49EB-A10F-DEAD13D8410C}" type="presOf" srcId="{AF8F3467-F84D-4ECF-A979-807FE84E7D13}" destId="{7EE24C94-601A-4CF4-B31E-3AAE99636546}" srcOrd="0" destOrd="0" presId="urn:diagrams.loki3.com/BracketList+Icon"/>
    <dgm:cxn modelId="{8D361AE7-6F22-47CD-A4E4-2AFD9188146F}" type="presOf" srcId="{8F081872-5A9A-4A1E-9CB3-4A481E542594}" destId="{9FBCE71A-609B-455C-98D6-561C3A794276}" srcOrd="0" destOrd="0" presId="urn:diagrams.loki3.com/BracketList+Icon"/>
    <dgm:cxn modelId="{951B073F-D3B9-4394-8D54-BA643DD46ABF}" srcId="{8F081872-5A9A-4A1E-9CB3-4A481E542594}" destId="{AF8F3467-F84D-4ECF-A979-807FE84E7D13}" srcOrd="0" destOrd="0" parTransId="{822D32A8-1272-4F06-ADB5-7313345D1AF2}" sibTransId="{B5560BF6-350F-4A19-B1FF-4DA275216F2D}"/>
    <dgm:cxn modelId="{DB4A6AA9-C699-4EF7-AC55-DC9FA4B71ECA}" type="presOf" srcId="{312AEFD4-7FFD-467E-9368-8654D3BD52CC}" destId="{A41F5738-3CBB-4744-A7CB-FB0B732FA7AE}" srcOrd="0" destOrd="0" presId="urn:diagrams.loki3.com/BracketList+Icon"/>
    <dgm:cxn modelId="{D4DB3331-7DD1-48F5-9F30-7007F318CA9F}" srcId="{8F081872-5A9A-4A1E-9CB3-4A481E542594}" destId="{29376DFB-E4D8-4A3B-8080-E701995E9257}" srcOrd="3" destOrd="0" parTransId="{A1613228-CD47-46A4-9129-EF5225B5CA5C}" sibTransId="{2CACCF3C-523B-4358-A3C6-72E5BEA8D369}"/>
    <dgm:cxn modelId="{A006A389-DFCF-4AB3-ADE9-00F5BA0F36C8}" srcId="{8F081872-5A9A-4A1E-9CB3-4A481E542594}" destId="{C76C06B5-7F51-4F4A-8472-2FAAE2E5CBAD}" srcOrd="1" destOrd="0" parTransId="{0D2BFC49-ECCD-48A0-BA16-5111B9FD3C18}" sibTransId="{C7BB454D-AFC7-41FA-986A-6E94F59DD5A4}"/>
    <dgm:cxn modelId="{65620544-5C44-426F-84D7-8D8B5A8AB48E}" srcId="{8F081872-5A9A-4A1E-9CB3-4A481E542594}" destId="{F326E942-B0A8-4BB6-8E96-241894784466}" srcOrd="2" destOrd="0" parTransId="{7621CBFC-5840-46F2-B4B0-B1192823C70E}" sibTransId="{682C04E2-7A4F-472D-8FC8-0EA029669DDB}"/>
    <dgm:cxn modelId="{9E83C9F5-0A88-4EEB-A2E8-834575AD997D}" type="presOf" srcId="{C76C06B5-7F51-4F4A-8472-2FAAE2E5CBAD}" destId="{7EE24C94-601A-4CF4-B31E-3AAE99636546}" srcOrd="0" destOrd="1" presId="urn:diagrams.loki3.com/BracketList+Icon"/>
    <dgm:cxn modelId="{CD91FBAE-C456-486E-8385-2AA115564E10}" srcId="{312AEFD4-7FFD-467E-9368-8654D3BD52CC}" destId="{8F081872-5A9A-4A1E-9CB3-4A481E542594}" srcOrd="0" destOrd="0" parTransId="{D69D9C58-0310-488D-B593-1D8B8A93DB27}" sibTransId="{529F911F-4DAA-4B15-95A5-87E7C39EECD1}"/>
    <dgm:cxn modelId="{022EE64D-05B8-4F06-8299-CC768A922B98}" type="presOf" srcId="{29376DFB-E4D8-4A3B-8080-E701995E9257}" destId="{7EE24C94-601A-4CF4-B31E-3AAE99636546}" srcOrd="0" destOrd="3" presId="urn:diagrams.loki3.com/BracketList+Icon"/>
    <dgm:cxn modelId="{69EDF642-4907-4A7F-B0CB-3F4E069C62B2}" type="presOf" srcId="{F326E942-B0A8-4BB6-8E96-241894784466}" destId="{7EE24C94-601A-4CF4-B31E-3AAE99636546}" srcOrd="0" destOrd="2" presId="urn:diagrams.loki3.com/BracketList+Icon"/>
    <dgm:cxn modelId="{F7562140-DF21-4BC2-B580-299383EC8044}" type="presParOf" srcId="{A41F5738-3CBB-4744-A7CB-FB0B732FA7AE}" destId="{17B166D5-D9EB-4D16-94C9-2757B50317C5}" srcOrd="0" destOrd="0" presId="urn:diagrams.loki3.com/BracketList+Icon"/>
    <dgm:cxn modelId="{1BD13FA1-6833-4493-BBDB-882773A8EB7A}" type="presParOf" srcId="{17B166D5-D9EB-4D16-94C9-2757B50317C5}" destId="{9FBCE71A-609B-455C-98D6-561C3A794276}" srcOrd="0" destOrd="0" presId="urn:diagrams.loki3.com/BracketList+Icon"/>
    <dgm:cxn modelId="{441A5CC3-333E-4520-B3AA-25DE5BFDD2E1}" type="presParOf" srcId="{17B166D5-D9EB-4D16-94C9-2757B50317C5}" destId="{5230D4FA-F349-44E1-84A5-E15DF7480781}" srcOrd="1" destOrd="0" presId="urn:diagrams.loki3.com/BracketList+Icon"/>
    <dgm:cxn modelId="{8AB6FF82-FEF7-44B6-B169-18A8BC095D71}" type="presParOf" srcId="{17B166D5-D9EB-4D16-94C9-2757B50317C5}" destId="{90CFC8CE-884D-4058-BDD8-E02983AFB7CA}" srcOrd="2" destOrd="0" presId="urn:diagrams.loki3.com/BracketList+Icon"/>
    <dgm:cxn modelId="{03DB2B87-18D2-4CF9-B85A-C9ED8A9142F9}" type="presParOf" srcId="{17B166D5-D9EB-4D16-94C9-2757B50317C5}" destId="{7EE24C94-601A-4CF4-B31E-3AAE99636546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2AEFD4-7FFD-467E-9368-8654D3BD52CC}" type="doc">
      <dgm:prSet loTypeId="urn:diagrams.loki3.com/BracketList+Icon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EF3979E-BCF6-49BB-B791-20483F4A33F9}">
      <dgm:prSet custT="1"/>
      <dgm:spPr/>
      <dgm:t>
        <a:bodyPr/>
        <a:lstStyle/>
        <a:p>
          <a:r>
            <a:rPr lang="ru-RU" sz="1800" b="1" dirty="0" smtClean="0">
              <a:latin typeface="Constantia" panose="02030602050306030303" pitchFamily="18" charset="0"/>
            </a:rPr>
            <a:t>Качественная подготовка </a:t>
          </a:r>
          <a:r>
            <a:rPr lang="ru-RU" sz="1800" b="1" dirty="0" smtClean="0">
              <a:latin typeface="Constantia" panose="02030602050306030303" pitchFamily="18" charset="0"/>
            </a:rPr>
            <a:t>высокопрофессиональных специалистов для экономического процветания страны и формирования гражданского общества</a:t>
          </a:r>
          <a:endParaRPr lang="ru-RU" sz="1800" b="1" dirty="0">
            <a:latin typeface="Constantia" panose="02030602050306030303" pitchFamily="18" charset="0"/>
          </a:endParaRPr>
        </a:p>
      </dgm:t>
    </dgm:pt>
    <dgm:pt modelId="{E9A3FA31-4786-4749-A72B-79ABF07B7231}" type="parTrans" cxnId="{FDCFCAD2-4FF4-4FDE-BEE0-FA171424F6B5}">
      <dgm:prSet/>
      <dgm:spPr/>
      <dgm:t>
        <a:bodyPr/>
        <a:lstStyle/>
        <a:p>
          <a:endParaRPr lang="ru-RU" sz="2400"/>
        </a:p>
      </dgm:t>
    </dgm:pt>
    <dgm:pt modelId="{AEC97FD6-7692-4DB3-B06E-4F7526830573}" type="sibTrans" cxnId="{FDCFCAD2-4FF4-4FDE-BEE0-FA171424F6B5}">
      <dgm:prSet/>
      <dgm:spPr/>
      <dgm:t>
        <a:bodyPr/>
        <a:lstStyle/>
        <a:p>
          <a:endParaRPr lang="ru-RU" sz="2400"/>
        </a:p>
      </dgm:t>
    </dgm:pt>
    <dgm:pt modelId="{03BA2E4A-7674-4DF9-B47A-0F174536A33B}">
      <dgm:prSet custT="1"/>
      <dgm:spPr/>
      <dgm:t>
        <a:bodyPr/>
        <a:lstStyle/>
        <a:p>
          <a:pPr algn="just">
            <a:spcAft>
              <a:spcPts val="1800"/>
            </a:spcAft>
          </a:pPr>
          <a:r>
            <a:rPr lang="ru-RU" sz="1400" b="1" dirty="0" smtClean="0">
              <a:latin typeface="Constantia" panose="02030602050306030303" pitchFamily="18" charset="0"/>
            </a:rPr>
            <a:t>Создание в Казахстане межотраслевых производственных фирм, обеспечивающие колледжи заказами, материалами, сырьем на изготовление учащимися изделий.</a:t>
          </a:r>
          <a:endParaRPr lang="ru-RU" sz="1400" b="1" dirty="0">
            <a:latin typeface="Constantia" panose="02030602050306030303" pitchFamily="18" charset="0"/>
          </a:endParaRPr>
        </a:p>
      </dgm:t>
    </dgm:pt>
    <dgm:pt modelId="{0713BF31-FC12-4E56-9B62-F95E34653D0F}" type="parTrans" cxnId="{8197ADA5-07DD-44CD-82D5-CD66FCE460A1}">
      <dgm:prSet/>
      <dgm:spPr/>
      <dgm:t>
        <a:bodyPr/>
        <a:lstStyle/>
        <a:p>
          <a:endParaRPr lang="ru-RU" sz="2400"/>
        </a:p>
      </dgm:t>
    </dgm:pt>
    <dgm:pt modelId="{7F9E3899-1FAD-4A41-8464-F5431ACDBF21}" type="sibTrans" cxnId="{8197ADA5-07DD-44CD-82D5-CD66FCE460A1}">
      <dgm:prSet/>
      <dgm:spPr/>
      <dgm:t>
        <a:bodyPr/>
        <a:lstStyle/>
        <a:p>
          <a:endParaRPr lang="ru-RU" sz="2400"/>
        </a:p>
      </dgm:t>
    </dgm:pt>
    <dgm:pt modelId="{85B143B8-3DB2-4436-8427-9E3C587B579F}">
      <dgm:prSet custT="1"/>
      <dgm:spPr/>
      <dgm:t>
        <a:bodyPr/>
        <a:lstStyle/>
        <a:p>
          <a:pPr algn="just">
            <a:spcAft>
              <a:spcPts val="1800"/>
            </a:spcAft>
          </a:pPr>
          <a:r>
            <a:rPr lang="ru-RU" sz="1400" b="1" dirty="0" smtClean="0">
              <a:latin typeface="Constantia" panose="02030602050306030303" pitchFamily="18" charset="0"/>
            </a:rPr>
            <a:t>Создание центра разработки технической документации на выпускаемые изделия, объекты реализации изготовляемой продукции и бытового обслуживания населения;</a:t>
          </a:r>
          <a:endParaRPr lang="ru-RU" sz="1400" b="1" dirty="0">
            <a:latin typeface="Constantia" panose="02030602050306030303" pitchFamily="18" charset="0"/>
          </a:endParaRPr>
        </a:p>
      </dgm:t>
    </dgm:pt>
    <dgm:pt modelId="{5ECA8992-8019-458F-AC62-05AFBA624710}" type="parTrans" cxnId="{C9E48279-5BB7-4332-8796-BD28662A02FD}">
      <dgm:prSet/>
      <dgm:spPr/>
      <dgm:t>
        <a:bodyPr/>
        <a:lstStyle/>
        <a:p>
          <a:endParaRPr lang="ru-RU" sz="2400"/>
        </a:p>
      </dgm:t>
    </dgm:pt>
    <dgm:pt modelId="{B87AE6A2-2EB2-4F03-AD80-689262298F9B}" type="sibTrans" cxnId="{C9E48279-5BB7-4332-8796-BD28662A02FD}">
      <dgm:prSet/>
      <dgm:spPr/>
      <dgm:t>
        <a:bodyPr/>
        <a:lstStyle/>
        <a:p>
          <a:endParaRPr lang="ru-RU" sz="2400"/>
        </a:p>
      </dgm:t>
    </dgm:pt>
    <dgm:pt modelId="{058F9CC3-E221-482B-BA80-DE19EAB3FA7C}">
      <dgm:prSet custT="1"/>
      <dgm:spPr/>
      <dgm:t>
        <a:bodyPr/>
        <a:lstStyle/>
        <a:p>
          <a:pPr algn="just">
            <a:spcAft>
              <a:spcPts val="1800"/>
            </a:spcAft>
          </a:pPr>
          <a:r>
            <a:rPr lang="ru-RU" sz="1400" b="1" dirty="0" smtClean="0">
              <a:latin typeface="Constantia" panose="02030602050306030303" pitchFamily="18" charset="0"/>
            </a:rPr>
            <a:t>Регулярное повышение квалификации сотрудниками администрации Ассоциации;</a:t>
          </a:r>
          <a:endParaRPr lang="ru-RU" sz="1400" b="1" dirty="0">
            <a:latin typeface="Constantia" panose="02030602050306030303" pitchFamily="18" charset="0"/>
          </a:endParaRPr>
        </a:p>
      </dgm:t>
    </dgm:pt>
    <dgm:pt modelId="{29878D9F-FA1E-48D6-8018-383206DF3FFC}" type="parTrans" cxnId="{E1870042-68E8-4A38-BA7E-7DB0ED5BBEA0}">
      <dgm:prSet/>
      <dgm:spPr/>
      <dgm:t>
        <a:bodyPr/>
        <a:lstStyle/>
        <a:p>
          <a:endParaRPr lang="ru-RU" sz="2400"/>
        </a:p>
      </dgm:t>
    </dgm:pt>
    <dgm:pt modelId="{D1D0814E-822D-43F4-BA26-D3C78BCAFA46}" type="sibTrans" cxnId="{E1870042-68E8-4A38-BA7E-7DB0ED5BBEA0}">
      <dgm:prSet/>
      <dgm:spPr/>
      <dgm:t>
        <a:bodyPr/>
        <a:lstStyle/>
        <a:p>
          <a:endParaRPr lang="ru-RU" sz="2400"/>
        </a:p>
      </dgm:t>
    </dgm:pt>
    <dgm:pt modelId="{77795C9E-EF46-4D55-AD7B-585C5D6094D3}">
      <dgm:prSet custT="1"/>
      <dgm:spPr/>
      <dgm:t>
        <a:bodyPr/>
        <a:lstStyle/>
        <a:p>
          <a:pPr algn="just">
            <a:spcAft>
              <a:spcPts val="1800"/>
            </a:spcAft>
          </a:pPr>
          <a:r>
            <a:rPr lang="ru-RU" sz="1400" b="1" dirty="0" smtClean="0">
              <a:latin typeface="Constantia" panose="02030602050306030303" pitchFamily="18" charset="0"/>
            </a:rPr>
            <a:t>Формирование информационного банка данных затруднений, новаций, нормативных документов, форм организационно-распорядительной документации Ассоциации;</a:t>
          </a:r>
          <a:endParaRPr lang="ru-RU" sz="1400" b="1" dirty="0">
            <a:latin typeface="Constantia" panose="02030602050306030303" pitchFamily="18" charset="0"/>
          </a:endParaRPr>
        </a:p>
      </dgm:t>
    </dgm:pt>
    <dgm:pt modelId="{AB16DB28-CD2A-421B-8A7F-40B37CBF1FBE}" type="parTrans" cxnId="{92BA0125-861D-4A5B-8E4F-7E0C32D510E0}">
      <dgm:prSet/>
      <dgm:spPr/>
      <dgm:t>
        <a:bodyPr/>
        <a:lstStyle/>
        <a:p>
          <a:endParaRPr lang="ru-RU" sz="2400"/>
        </a:p>
      </dgm:t>
    </dgm:pt>
    <dgm:pt modelId="{45454BBD-92E7-4FDB-8771-BD4056923FF6}" type="sibTrans" cxnId="{92BA0125-861D-4A5B-8E4F-7E0C32D510E0}">
      <dgm:prSet/>
      <dgm:spPr/>
      <dgm:t>
        <a:bodyPr/>
        <a:lstStyle/>
        <a:p>
          <a:endParaRPr lang="ru-RU" sz="2400"/>
        </a:p>
      </dgm:t>
    </dgm:pt>
    <dgm:pt modelId="{A41F5738-3CBB-4744-A7CB-FB0B732FA7AE}" type="pres">
      <dgm:prSet presAssocID="{312AEFD4-7FFD-467E-9368-8654D3BD52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A2424C-8A3C-49FC-8567-AB1F369CF166}" type="pres">
      <dgm:prSet presAssocID="{6EF3979E-BCF6-49BB-B791-20483F4A33F9}" presName="linNode" presStyleCnt="0"/>
      <dgm:spPr/>
      <dgm:t>
        <a:bodyPr/>
        <a:lstStyle/>
        <a:p>
          <a:endParaRPr lang="ru-RU"/>
        </a:p>
      </dgm:t>
    </dgm:pt>
    <dgm:pt modelId="{608D6BF9-6BB0-4C38-9257-1D21A462285D}" type="pres">
      <dgm:prSet presAssocID="{6EF3979E-BCF6-49BB-B791-20483F4A33F9}" presName="parTx" presStyleLbl="revTx" presStyleIdx="0" presStyleCnt="1" custScaleX="175613" custLinFactY="200000" custLinFactNeighborX="19464" custLinFactNeighborY="2485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14779-B7A3-4A72-86F3-0CEE3454A65F}" type="pres">
      <dgm:prSet presAssocID="{6EF3979E-BCF6-49BB-B791-20483F4A33F9}" presName="bracket" presStyleLbl="parChTrans1D1" presStyleIdx="0" presStyleCnt="1" custScaleY="290941" custLinFactNeighborX="22374" custLinFactNeighborY="-142"/>
      <dgm:spPr/>
      <dgm:t>
        <a:bodyPr/>
        <a:lstStyle/>
        <a:p>
          <a:endParaRPr lang="ru-RU"/>
        </a:p>
      </dgm:t>
    </dgm:pt>
    <dgm:pt modelId="{F14DC063-F74C-4AC6-8F03-9D41536A9D0F}" type="pres">
      <dgm:prSet presAssocID="{6EF3979E-BCF6-49BB-B791-20483F4A33F9}" presName="spH" presStyleCnt="0"/>
      <dgm:spPr/>
      <dgm:t>
        <a:bodyPr/>
        <a:lstStyle/>
        <a:p>
          <a:endParaRPr lang="ru-RU"/>
        </a:p>
      </dgm:t>
    </dgm:pt>
    <dgm:pt modelId="{63D2A352-D6B6-4939-A52A-C5B6D3FF1566}" type="pres">
      <dgm:prSet presAssocID="{6EF3979E-BCF6-49BB-B791-20483F4A33F9}" presName="desTx" presStyleLbl="node1" presStyleIdx="0" presStyleCnt="1" custScaleX="96073" custScaleY="156799" custLinFactX="1507" custLinFactNeighborX="100000" custLinFactNeighborY="-2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47C73C-F78F-4A0A-842C-9283D970BC0E}" type="presOf" srcId="{85B143B8-3DB2-4436-8427-9E3C587B579F}" destId="{63D2A352-D6B6-4939-A52A-C5B6D3FF1566}" srcOrd="0" destOrd="1" presId="urn:diagrams.loki3.com/BracketList+Icon"/>
    <dgm:cxn modelId="{C9E48279-5BB7-4332-8796-BD28662A02FD}" srcId="{6EF3979E-BCF6-49BB-B791-20483F4A33F9}" destId="{85B143B8-3DB2-4436-8427-9E3C587B579F}" srcOrd="1" destOrd="0" parTransId="{5ECA8992-8019-458F-AC62-05AFBA624710}" sibTransId="{B87AE6A2-2EB2-4F03-AD80-689262298F9B}"/>
    <dgm:cxn modelId="{96F8C27F-5874-4163-8D22-F46E4103B259}" type="presOf" srcId="{312AEFD4-7FFD-467E-9368-8654D3BD52CC}" destId="{A41F5738-3CBB-4744-A7CB-FB0B732FA7AE}" srcOrd="0" destOrd="0" presId="urn:diagrams.loki3.com/BracketList+Icon"/>
    <dgm:cxn modelId="{92BA0125-861D-4A5B-8E4F-7E0C32D510E0}" srcId="{6EF3979E-BCF6-49BB-B791-20483F4A33F9}" destId="{77795C9E-EF46-4D55-AD7B-585C5D6094D3}" srcOrd="3" destOrd="0" parTransId="{AB16DB28-CD2A-421B-8A7F-40B37CBF1FBE}" sibTransId="{45454BBD-92E7-4FDB-8771-BD4056923FF6}"/>
    <dgm:cxn modelId="{FA4709F9-0476-41CD-941A-D26C292D74F0}" type="presOf" srcId="{77795C9E-EF46-4D55-AD7B-585C5D6094D3}" destId="{63D2A352-D6B6-4939-A52A-C5B6D3FF1566}" srcOrd="0" destOrd="3" presId="urn:diagrams.loki3.com/BracketList+Icon"/>
    <dgm:cxn modelId="{9ACB5CA2-6D3A-4306-ACC1-14E7D427C0DB}" type="presOf" srcId="{058F9CC3-E221-482B-BA80-DE19EAB3FA7C}" destId="{63D2A352-D6B6-4939-A52A-C5B6D3FF1566}" srcOrd="0" destOrd="2" presId="urn:diagrams.loki3.com/BracketList+Icon"/>
    <dgm:cxn modelId="{84B9037D-3AC1-4262-AAA0-9FA183A3D34F}" type="presOf" srcId="{6EF3979E-BCF6-49BB-B791-20483F4A33F9}" destId="{608D6BF9-6BB0-4C38-9257-1D21A462285D}" srcOrd="0" destOrd="0" presId="urn:diagrams.loki3.com/BracketList+Icon"/>
    <dgm:cxn modelId="{FDCFCAD2-4FF4-4FDE-BEE0-FA171424F6B5}" srcId="{312AEFD4-7FFD-467E-9368-8654D3BD52CC}" destId="{6EF3979E-BCF6-49BB-B791-20483F4A33F9}" srcOrd="0" destOrd="0" parTransId="{E9A3FA31-4786-4749-A72B-79ABF07B7231}" sibTransId="{AEC97FD6-7692-4DB3-B06E-4F7526830573}"/>
    <dgm:cxn modelId="{E60702C0-1CAC-47A4-B43C-F44A50CB5BA2}" type="presOf" srcId="{03BA2E4A-7674-4DF9-B47A-0F174536A33B}" destId="{63D2A352-D6B6-4939-A52A-C5B6D3FF1566}" srcOrd="0" destOrd="0" presId="urn:diagrams.loki3.com/BracketList+Icon"/>
    <dgm:cxn modelId="{8197ADA5-07DD-44CD-82D5-CD66FCE460A1}" srcId="{6EF3979E-BCF6-49BB-B791-20483F4A33F9}" destId="{03BA2E4A-7674-4DF9-B47A-0F174536A33B}" srcOrd="0" destOrd="0" parTransId="{0713BF31-FC12-4E56-9B62-F95E34653D0F}" sibTransId="{7F9E3899-1FAD-4A41-8464-F5431ACDBF21}"/>
    <dgm:cxn modelId="{E1870042-68E8-4A38-BA7E-7DB0ED5BBEA0}" srcId="{6EF3979E-BCF6-49BB-B791-20483F4A33F9}" destId="{058F9CC3-E221-482B-BA80-DE19EAB3FA7C}" srcOrd="2" destOrd="0" parTransId="{29878D9F-FA1E-48D6-8018-383206DF3FFC}" sibTransId="{D1D0814E-822D-43F4-BA26-D3C78BCAFA46}"/>
    <dgm:cxn modelId="{CA048FFA-C0DB-4015-A675-A5546DAC8DAE}" type="presParOf" srcId="{A41F5738-3CBB-4744-A7CB-FB0B732FA7AE}" destId="{11A2424C-8A3C-49FC-8567-AB1F369CF166}" srcOrd="0" destOrd="0" presId="urn:diagrams.loki3.com/BracketList+Icon"/>
    <dgm:cxn modelId="{869901C3-28CA-417E-8464-8AA3EB13794B}" type="presParOf" srcId="{11A2424C-8A3C-49FC-8567-AB1F369CF166}" destId="{608D6BF9-6BB0-4C38-9257-1D21A462285D}" srcOrd="0" destOrd="0" presId="urn:diagrams.loki3.com/BracketList+Icon"/>
    <dgm:cxn modelId="{22515115-8616-40F7-850F-CC867AA5E106}" type="presParOf" srcId="{11A2424C-8A3C-49FC-8567-AB1F369CF166}" destId="{E1814779-B7A3-4A72-86F3-0CEE3454A65F}" srcOrd="1" destOrd="0" presId="urn:diagrams.loki3.com/BracketList+Icon"/>
    <dgm:cxn modelId="{8F1FBF7D-AFD1-4EEA-A9B0-C17414F94B52}" type="presParOf" srcId="{11A2424C-8A3C-49FC-8567-AB1F369CF166}" destId="{F14DC063-F74C-4AC6-8F03-9D41536A9D0F}" srcOrd="2" destOrd="0" presId="urn:diagrams.loki3.com/BracketList+Icon"/>
    <dgm:cxn modelId="{E1B8EF06-F904-4CF7-832C-63F0CFF92B76}" type="presParOf" srcId="{11A2424C-8A3C-49FC-8567-AB1F369CF166}" destId="{63D2A352-D6B6-4939-A52A-C5B6D3FF1566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2AEFD4-7FFD-467E-9368-8654D3BD52CC}" type="doc">
      <dgm:prSet loTypeId="urn:diagrams.loki3.com/BracketList+Icon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9AB7219-32D3-49AA-B607-949377BEB2C7}">
      <dgm:prSet custT="1"/>
      <dgm:spPr/>
      <dgm:t>
        <a:bodyPr/>
        <a:lstStyle/>
        <a:p>
          <a:r>
            <a:rPr lang="ru-RU" sz="2000" b="1" dirty="0" smtClean="0">
              <a:latin typeface="Constantia" panose="02030602050306030303" pitchFamily="18" charset="0"/>
            </a:rPr>
            <a:t>Международное сотрудничество как механизм  совершенствования и повышения авторитета системы </a:t>
          </a:r>
          <a:r>
            <a:rPr lang="ru-RU" sz="2000" b="1" dirty="0" err="1" smtClean="0">
              <a:latin typeface="Constantia" panose="02030602050306030303" pitchFamily="18" charset="0"/>
            </a:rPr>
            <a:t>ТиПО</a:t>
          </a:r>
          <a:r>
            <a:rPr lang="ru-RU" sz="2000" b="1" dirty="0" smtClean="0">
              <a:latin typeface="Constantia" panose="02030602050306030303" pitchFamily="18" charset="0"/>
            </a:rPr>
            <a:t> на национальном уровне с учетом международного опыта</a:t>
          </a:r>
          <a:r>
            <a:rPr lang="ru-RU" sz="2000" dirty="0" smtClean="0">
              <a:latin typeface="Constantia" panose="02030602050306030303" pitchFamily="18" charset="0"/>
            </a:rPr>
            <a:t>.</a:t>
          </a:r>
          <a:endParaRPr lang="ru-RU" sz="2000" dirty="0">
            <a:latin typeface="Constantia" panose="02030602050306030303" pitchFamily="18" charset="0"/>
          </a:endParaRPr>
        </a:p>
      </dgm:t>
    </dgm:pt>
    <dgm:pt modelId="{87A04373-5299-48C2-8B82-62CDD42540C0}" type="parTrans" cxnId="{CE23AEB2-6FB9-4FFE-8A3B-89CA2005C02B}">
      <dgm:prSet/>
      <dgm:spPr/>
      <dgm:t>
        <a:bodyPr/>
        <a:lstStyle/>
        <a:p>
          <a:endParaRPr lang="ru-RU" sz="2400"/>
        </a:p>
      </dgm:t>
    </dgm:pt>
    <dgm:pt modelId="{ED75C8CA-079C-42E8-BC2C-421187E60049}" type="sibTrans" cxnId="{CE23AEB2-6FB9-4FFE-8A3B-89CA2005C02B}">
      <dgm:prSet/>
      <dgm:spPr/>
      <dgm:t>
        <a:bodyPr/>
        <a:lstStyle/>
        <a:p>
          <a:endParaRPr lang="ru-RU" sz="2400"/>
        </a:p>
      </dgm:t>
    </dgm:pt>
    <dgm:pt modelId="{39CFF23F-770E-4E69-A0A9-59E762956981}">
      <dgm:prSet custT="1"/>
      <dgm:spPr/>
      <dgm:t>
        <a:bodyPr/>
        <a:lstStyle/>
        <a:p>
          <a:pPr algn="just">
            <a:spcAft>
              <a:spcPts val="1800"/>
            </a:spcAft>
          </a:pPr>
          <a:r>
            <a:rPr lang="ru-RU" sz="1600" b="1" dirty="0" smtClean="0">
              <a:latin typeface="Constantia" panose="02030602050306030303" pitchFamily="18" charset="0"/>
            </a:rPr>
            <a:t>Развития партнерства и деловых отношений с международными организациями.</a:t>
          </a:r>
          <a:endParaRPr lang="ru-RU" sz="1600" b="1" dirty="0">
            <a:latin typeface="Constantia" panose="02030602050306030303" pitchFamily="18" charset="0"/>
          </a:endParaRPr>
        </a:p>
      </dgm:t>
    </dgm:pt>
    <dgm:pt modelId="{1D162904-88A8-4184-9788-8BDBE42E4973}" type="parTrans" cxnId="{D30D3C9B-FA1D-42A1-A7E1-239728EDF52A}">
      <dgm:prSet/>
      <dgm:spPr/>
      <dgm:t>
        <a:bodyPr/>
        <a:lstStyle/>
        <a:p>
          <a:endParaRPr lang="ru-RU" sz="2400"/>
        </a:p>
      </dgm:t>
    </dgm:pt>
    <dgm:pt modelId="{D35631DC-5E1F-4AC6-9533-182B88D73D34}" type="sibTrans" cxnId="{D30D3C9B-FA1D-42A1-A7E1-239728EDF52A}">
      <dgm:prSet/>
      <dgm:spPr/>
      <dgm:t>
        <a:bodyPr/>
        <a:lstStyle/>
        <a:p>
          <a:endParaRPr lang="ru-RU" sz="2400"/>
        </a:p>
      </dgm:t>
    </dgm:pt>
    <dgm:pt modelId="{F731999B-3713-492D-88F1-FE0F7770C19D}">
      <dgm:prSet custT="1"/>
      <dgm:spPr/>
      <dgm:t>
        <a:bodyPr/>
        <a:lstStyle/>
        <a:p>
          <a:pPr algn="just">
            <a:spcAft>
              <a:spcPts val="1800"/>
            </a:spcAft>
          </a:pPr>
          <a:r>
            <a:rPr lang="ru-RU" sz="1600" b="1" dirty="0" smtClean="0">
              <a:latin typeface="Constantia" panose="02030602050306030303" pitchFamily="18" charset="0"/>
            </a:rPr>
            <a:t>Участие в международных, государственных и неправительственных программах, проектах и предприятиях, входящих в сферу интересов Ассоциации.</a:t>
          </a:r>
          <a:endParaRPr lang="ru-RU" sz="1600" b="1" dirty="0">
            <a:latin typeface="Constantia" panose="02030602050306030303" pitchFamily="18" charset="0"/>
          </a:endParaRPr>
        </a:p>
      </dgm:t>
    </dgm:pt>
    <dgm:pt modelId="{A3C168A8-9DC5-463B-B9EB-3E025C33DE27}" type="parTrans" cxnId="{52CE7BB3-C738-4E19-BBB2-CCEA19508A39}">
      <dgm:prSet/>
      <dgm:spPr/>
      <dgm:t>
        <a:bodyPr/>
        <a:lstStyle/>
        <a:p>
          <a:endParaRPr lang="ru-RU" sz="2400"/>
        </a:p>
      </dgm:t>
    </dgm:pt>
    <dgm:pt modelId="{A8BA24F7-3854-44AF-AD58-AA9C48A8A027}" type="sibTrans" cxnId="{52CE7BB3-C738-4E19-BBB2-CCEA19508A39}">
      <dgm:prSet/>
      <dgm:spPr/>
      <dgm:t>
        <a:bodyPr/>
        <a:lstStyle/>
        <a:p>
          <a:endParaRPr lang="ru-RU" sz="2400"/>
        </a:p>
      </dgm:t>
    </dgm:pt>
    <dgm:pt modelId="{3DB36F04-0686-4587-BC06-1B2F5DF8AE3D}">
      <dgm:prSet custT="1"/>
      <dgm:spPr/>
      <dgm:t>
        <a:bodyPr/>
        <a:lstStyle/>
        <a:p>
          <a:pPr algn="just">
            <a:spcAft>
              <a:spcPts val="1800"/>
            </a:spcAft>
          </a:pPr>
          <a:r>
            <a:rPr lang="ru-RU" sz="1600" b="1" dirty="0" smtClean="0">
              <a:latin typeface="Constantia" panose="02030602050306030303" pitchFamily="18" charset="0"/>
            </a:rPr>
            <a:t>Создания условий для всестороннего обмена идеями, новациями, опытом, знаниями в организации деятельности Ассоциации.</a:t>
          </a:r>
          <a:endParaRPr lang="ru-RU" sz="1600" b="1" dirty="0">
            <a:latin typeface="Constantia" panose="02030602050306030303" pitchFamily="18" charset="0"/>
          </a:endParaRPr>
        </a:p>
      </dgm:t>
    </dgm:pt>
    <dgm:pt modelId="{D792EAA3-C683-4952-A816-60C9E9A34D51}" type="parTrans" cxnId="{8EB7577D-43FC-4DA1-90FB-5CBBE4B4D0D6}">
      <dgm:prSet/>
      <dgm:spPr/>
      <dgm:t>
        <a:bodyPr/>
        <a:lstStyle/>
        <a:p>
          <a:endParaRPr lang="ru-RU" sz="2400"/>
        </a:p>
      </dgm:t>
    </dgm:pt>
    <dgm:pt modelId="{A4F77E63-7971-40DB-AF34-1B08ABAAD572}" type="sibTrans" cxnId="{8EB7577D-43FC-4DA1-90FB-5CBBE4B4D0D6}">
      <dgm:prSet/>
      <dgm:spPr/>
      <dgm:t>
        <a:bodyPr/>
        <a:lstStyle/>
        <a:p>
          <a:endParaRPr lang="ru-RU" sz="2400"/>
        </a:p>
      </dgm:t>
    </dgm:pt>
    <dgm:pt modelId="{A41F5738-3CBB-4744-A7CB-FB0B732FA7AE}" type="pres">
      <dgm:prSet presAssocID="{312AEFD4-7FFD-467E-9368-8654D3BD52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E7DEE6-8254-4670-9D4D-F9D470F5EA19}" type="pres">
      <dgm:prSet presAssocID="{B9AB7219-32D3-49AA-B607-949377BEB2C7}" presName="linNode" presStyleCnt="0"/>
      <dgm:spPr/>
      <dgm:t>
        <a:bodyPr/>
        <a:lstStyle/>
        <a:p>
          <a:endParaRPr lang="ru-RU"/>
        </a:p>
      </dgm:t>
    </dgm:pt>
    <dgm:pt modelId="{B834479E-1E99-4371-91CC-D9978DABC044}" type="pres">
      <dgm:prSet presAssocID="{B9AB7219-32D3-49AA-B607-949377BEB2C7}" presName="parTx" presStyleLbl="revTx" presStyleIdx="0" presStyleCnt="1" custScaleX="194272" custLinFactNeighborX="-1011" custLinFactNeighborY="484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1F42B-435A-4A20-89A0-C6BA4437C8C2}" type="pres">
      <dgm:prSet presAssocID="{B9AB7219-32D3-49AA-B607-949377BEB2C7}" presName="bracket" presStyleLbl="parChTrans1D1" presStyleIdx="0" presStyleCnt="1" custScaleY="154251"/>
      <dgm:spPr/>
      <dgm:t>
        <a:bodyPr/>
        <a:lstStyle/>
        <a:p>
          <a:endParaRPr lang="ru-RU"/>
        </a:p>
      </dgm:t>
    </dgm:pt>
    <dgm:pt modelId="{B4B62EF0-2DBA-4BF3-B148-59A6EAD256D9}" type="pres">
      <dgm:prSet presAssocID="{B9AB7219-32D3-49AA-B607-949377BEB2C7}" presName="spH" presStyleCnt="0"/>
      <dgm:spPr/>
      <dgm:t>
        <a:bodyPr/>
        <a:lstStyle/>
        <a:p>
          <a:endParaRPr lang="ru-RU"/>
        </a:p>
      </dgm:t>
    </dgm:pt>
    <dgm:pt modelId="{5EF893E9-AEDE-4492-BC4E-982CA8150503}" type="pres">
      <dgm:prSet presAssocID="{B9AB7219-32D3-49AA-B607-949377BEB2C7}" presName="desTx" presStyleLbl="node1" presStyleIdx="0" presStyleCnt="1" custScaleX="92830" custScaleY="148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C2764-A4D2-4EB2-BC99-09B949EB5E2C}" type="presOf" srcId="{39CFF23F-770E-4E69-A0A9-59E762956981}" destId="{5EF893E9-AEDE-4492-BC4E-982CA8150503}" srcOrd="0" destOrd="0" presId="urn:diagrams.loki3.com/BracketList+Icon"/>
    <dgm:cxn modelId="{52CE7BB3-C738-4E19-BBB2-CCEA19508A39}" srcId="{B9AB7219-32D3-49AA-B607-949377BEB2C7}" destId="{F731999B-3713-492D-88F1-FE0F7770C19D}" srcOrd="1" destOrd="0" parTransId="{A3C168A8-9DC5-463B-B9EB-3E025C33DE27}" sibTransId="{A8BA24F7-3854-44AF-AD58-AA9C48A8A027}"/>
    <dgm:cxn modelId="{D9006D6A-6568-4480-A614-EE2DF2B5E68A}" type="presOf" srcId="{B9AB7219-32D3-49AA-B607-949377BEB2C7}" destId="{B834479E-1E99-4371-91CC-D9978DABC044}" srcOrd="0" destOrd="0" presId="urn:diagrams.loki3.com/BracketList+Icon"/>
    <dgm:cxn modelId="{8EB7577D-43FC-4DA1-90FB-5CBBE4B4D0D6}" srcId="{B9AB7219-32D3-49AA-B607-949377BEB2C7}" destId="{3DB36F04-0686-4587-BC06-1B2F5DF8AE3D}" srcOrd="2" destOrd="0" parTransId="{D792EAA3-C683-4952-A816-60C9E9A34D51}" sibTransId="{A4F77E63-7971-40DB-AF34-1B08ABAAD572}"/>
    <dgm:cxn modelId="{68247CD1-C744-4FBB-8CB9-0DD077F57DD9}" type="presOf" srcId="{312AEFD4-7FFD-467E-9368-8654D3BD52CC}" destId="{A41F5738-3CBB-4744-A7CB-FB0B732FA7AE}" srcOrd="0" destOrd="0" presId="urn:diagrams.loki3.com/BracketList+Icon"/>
    <dgm:cxn modelId="{FD61EB6A-2623-459B-8903-7A88E7DA75BD}" type="presOf" srcId="{F731999B-3713-492D-88F1-FE0F7770C19D}" destId="{5EF893E9-AEDE-4492-BC4E-982CA8150503}" srcOrd="0" destOrd="1" presId="urn:diagrams.loki3.com/BracketList+Icon"/>
    <dgm:cxn modelId="{D30D3C9B-FA1D-42A1-A7E1-239728EDF52A}" srcId="{B9AB7219-32D3-49AA-B607-949377BEB2C7}" destId="{39CFF23F-770E-4E69-A0A9-59E762956981}" srcOrd="0" destOrd="0" parTransId="{1D162904-88A8-4184-9788-8BDBE42E4973}" sibTransId="{D35631DC-5E1F-4AC6-9533-182B88D73D34}"/>
    <dgm:cxn modelId="{CE23AEB2-6FB9-4FFE-8A3B-89CA2005C02B}" srcId="{312AEFD4-7FFD-467E-9368-8654D3BD52CC}" destId="{B9AB7219-32D3-49AA-B607-949377BEB2C7}" srcOrd="0" destOrd="0" parTransId="{87A04373-5299-48C2-8B82-62CDD42540C0}" sibTransId="{ED75C8CA-079C-42E8-BC2C-421187E60049}"/>
    <dgm:cxn modelId="{AF42E30B-8B9F-489F-8558-0C9533FE48B5}" type="presOf" srcId="{3DB36F04-0686-4587-BC06-1B2F5DF8AE3D}" destId="{5EF893E9-AEDE-4492-BC4E-982CA8150503}" srcOrd="0" destOrd="2" presId="urn:diagrams.loki3.com/BracketList+Icon"/>
    <dgm:cxn modelId="{0183D293-8886-49DA-A983-36D74659A276}" type="presParOf" srcId="{A41F5738-3CBB-4744-A7CB-FB0B732FA7AE}" destId="{EEE7DEE6-8254-4670-9D4D-F9D470F5EA19}" srcOrd="0" destOrd="0" presId="urn:diagrams.loki3.com/BracketList+Icon"/>
    <dgm:cxn modelId="{83E5AA23-4444-4452-A35B-445973DEA71B}" type="presParOf" srcId="{EEE7DEE6-8254-4670-9D4D-F9D470F5EA19}" destId="{B834479E-1E99-4371-91CC-D9978DABC044}" srcOrd="0" destOrd="0" presId="urn:diagrams.loki3.com/BracketList+Icon"/>
    <dgm:cxn modelId="{C0FB1676-5028-4E60-AA9E-6AA76100D68B}" type="presParOf" srcId="{EEE7DEE6-8254-4670-9D4D-F9D470F5EA19}" destId="{ADC1F42B-435A-4A20-89A0-C6BA4437C8C2}" srcOrd="1" destOrd="0" presId="urn:diagrams.loki3.com/BracketList+Icon"/>
    <dgm:cxn modelId="{72811398-BED2-4829-888B-AA41C135A3EE}" type="presParOf" srcId="{EEE7DEE6-8254-4670-9D4D-F9D470F5EA19}" destId="{B4B62EF0-2DBA-4BF3-B148-59A6EAD256D9}" srcOrd="2" destOrd="0" presId="urn:diagrams.loki3.com/BracketList+Icon"/>
    <dgm:cxn modelId="{F29D3DDA-9F76-459D-BB0A-6A94E13FCA9F}" type="presParOf" srcId="{EEE7DEE6-8254-4670-9D4D-F9D470F5EA19}" destId="{5EF893E9-AEDE-4492-BC4E-982CA8150503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CE71A-609B-455C-98D6-561C3A794276}">
      <dsp:nvSpPr>
        <dsp:cNvPr id="0" name=""/>
        <dsp:cNvSpPr/>
      </dsp:nvSpPr>
      <dsp:spPr>
        <a:xfrm>
          <a:off x="1769" y="2095934"/>
          <a:ext cx="3759433" cy="1264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nstantia" panose="02030602050306030303" pitchFamily="18" charset="0"/>
            </a:rPr>
            <a:t>Развитие Ассоциации для </a:t>
          </a:r>
          <a:r>
            <a:rPr lang="ru-RU" sz="2000" b="1" kern="1200" dirty="0" smtClean="0">
              <a:latin typeface="Constantia" panose="02030602050306030303" pitchFamily="18" charset="0"/>
            </a:rPr>
            <a:t>достижения эффективного </a:t>
          </a:r>
          <a:r>
            <a:rPr lang="ru-RU" sz="2000" b="1" kern="1200" dirty="0" smtClean="0">
              <a:latin typeface="Constantia" panose="02030602050306030303" pitchFamily="18" charset="0"/>
            </a:rPr>
            <a:t>сотрудничества образовательных учреждений между организациями </a:t>
          </a:r>
          <a:r>
            <a:rPr lang="ru-RU" sz="2000" b="1" kern="1200" dirty="0" err="1" smtClean="0">
              <a:latin typeface="Constantia" panose="02030602050306030303" pitchFamily="18" charset="0"/>
            </a:rPr>
            <a:t>ТиПО</a:t>
          </a:r>
          <a:endParaRPr lang="ru-RU" sz="2000" b="1" kern="1200" dirty="0">
            <a:latin typeface="Constantia" panose="02030602050306030303" pitchFamily="18" charset="0"/>
          </a:endParaRPr>
        </a:p>
      </dsp:txBody>
      <dsp:txXfrm>
        <a:off x="1769" y="2095934"/>
        <a:ext cx="3759433" cy="1264945"/>
      </dsp:txXfrm>
    </dsp:sp>
    <dsp:sp modelId="{5230D4FA-F349-44E1-84A5-E15DF7480781}">
      <dsp:nvSpPr>
        <dsp:cNvPr id="0" name=""/>
        <dsp:cNvSpPr/>
      </dsp:nvSpPr>
      <dsp:spPr>
        <a:xfrm>
          <a:off x="3762333" y="2109"/>
          <a:ext cx="302353" cy="431626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24C94-601A-4CF4-B31E-3AAE99636546}">
      <dsp:nvSpPr>
        <dsp:cNvPr id="0" name=""/>
        <dsp:cNvSpPr/>
      </dsp:nvSpPr>
      <dsp:spPr>
        <a:xfrm>
          <a:off x="4185628" y="2109"/>
          <a:ext cx="4112008" cy="43162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400" b="1" kern="1200" dirty="0" smtClean="0">
              <a:latin typeface="Constantia" panose="02030602050306030303" pitchFamily="18" charset="0"/>
            </a:rPr>
            <a:t>Всесторонняя академическая интеграция коллективов образовательных учреждений, а также защита и представление их интересов в обществе, законодательных органах, правительстве, общественных и международных организациях.</a:t>
          </a:r>
          <a:endParaRPr lang="ru-RU" sz="1400" b="1" kern="1200" dirty="0">
            <a:latin typeface="Constantia" panose="02030602050306030303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400" b="1" kern="1200" dirty="0" smtClean="0">
              <a:latin typeface="Constantia" panose="02030602050306030303" pitchFamily="18" charset="0"/>
            </a:rPr>
            <a:t>Информационное обеспечение и юридическая поддержка колледжей - членов Ассоциации по изменениям законодательства в сфере образования</a:t>
          </a:r>
          <a:endParaRPr lang="ru-RU" sz="1400" b="1" kern="1200" dirty="0">
            <a:latin typeface="Constantia" panose="02030602050306030303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400" b="1" kern="1200" dirty="0" smtClean="0">
              <a:latin typeface="Constantia" panose="02030602050306030303" pitchFamily="18" charset="0"/>
            </a:rPr>
            <a:t>Координация и организация совместной работы образовательных учреждений по совершенствованию учебно-методической, научно-исследовательской, культурно-просветительской, спортивно-массовой, военно-патриотической и общественной деятельности</a:t>
          </a:r>
          <a:endParaRPr lang="ru-RU" sz="1400" b="1" kern="1200" dirty="0">
            <a:latin typeface="Constantia" panose="02030602050306030303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400" b="1" kern="1200" dirty="0" smtClean="0">
              <a:latin typeface="Constantia" panose="02030602050306030303" pitchFamily="18" charset="0"/>
            </a:rPr>
            <a:t>Проведение международной аккредитации колледжей.</a:t>
          </a:r>
          <a:endParaRPr lang="ru-RU" sz="1400" b="1" kern="1200" dirty="0">
            <a:latin typeface="Constantia" panose="02030602050306030303" pitchFamily="18" charset="0"/>
          </a:endParaRPr>
        </a:p>
      </dsp:txBody>
      <dsp:txXfrm>
        <a:off x="4185628" y="2109"/>
        <a:ext cx="4112008" cy="4316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D6BF9-6BB0-4C38-9257-1D21A462285D}">
      <dsp:nvSpPr>
        <dsp:cNvPr id="0" name=""/>
        <dsp:cNvSpPr/>
      </dsp:nvSpPr>
      <dsp:spPr>
        <a:xfrm>
          <a:off x="70744" y="3063721"/>
          <a:ext cx="2990571" cy="23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onstantia" panose="02030602050306030303" pitchFamily="18" charset="0"/>
            </a:rPr>
            <a:t>Качественная подготовка </a:t>
          </a:r>
          <a:r>
            <a:rPr lang="ru-RU" sz="1800" b="1" kern="1200" dirty="0" smtClean="0">
              <a:latin typeface="Constantia" panose="02030602050306030303" pitchFamily="18" charset="0"/>
            </a:rPr>
            <a:t>высокопрофессиональных специалистов для экономического процветания страны и формирования гражданского общества</a:t>
          </a:r>
          <a:endParaRPr lang="ru-RU" sz="1800" b="1" kern="1200" dirty="0">
            <a:latin typeface="Constantia" panose="02030602050306030303" pitchFamily="18" charset="0"/>
          </a:endParaRPr>
        </a:p>
      </dsp:txBody>
      <dsp:txXfrm>
        <a:off x="70744" y="3063721"/>
        <a:ext cx="2990571" cy="234895"/>
      </dsp:txXfrm>
    </dsp:sp>
    <dsp:sp modelId="{E1814779-B7A3-4A72-86F3-0CEE3454A65F}">
      <dsp:nvSpPr>
        <dsp:cNvPr id="0" name=""/>
        <dsp:cNvSpPr/>
      </dsp:nvSpPr>
      <dsp:spPr>
        <a:xfrm>
          <a:off x="3025505" y="2"/>
          <a:ext cx="340586" cy="425107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2A352-D6B6-4939-A52A-C5B6D3FF1566}">
      <dsp:nvSpPr>
        <dsp:cNvPr id="0" name=""/>
        <dsp:cNvSpPr/>
      </dsp:nvSpPr>
      <dsp:spPr>
        <a:xfrm>
          <a:off x="3476298" y="0"/>
          <a:ext cx="4450079" cy="42510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1400" b="1" kern="1200" dirty="0" smtClean="0">
              <a:latin typeface="Constantia" panose="02030602050306030303" pitchFamily="18" charset="0"/>
            </a:rPr>
            <a:t>Создание в Казахстане межотраслевых производственных фирм, обеспечивающие колледжи заказами, материалами, сырьем на изготовление учащимися изделий.</a:t>
          </a:r>
          <a:endParaRPr lang="ru-RU" sz="1400" b="1" kern="1200" dirty="0">
            <a:latin typeface="Constantia" panose="02030602050306030303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1400" b="1" kern="1200" dirty="0" smtClean="0">
              <a:latin typeface="Constantia" panose="02030602050306030303" pitchFamily="18" charset="0"/>
            </a:rPr>
            <a:t>Создание центра разработки технической документации на выпускаемые изделия, объекты реализации изготовляемой продукции и бытового обслуживания населения;</a:t>
          </a:r>
          <a:endParaRPr lang="ru-RU" sz="1400" b="1" kern="1200" dirty="0">
            <a:latin typeface="Constantia" panose="02030602050306030303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1400" b="1" kern="1200" dirty="0" smtClean="0">
              <a:latin typeface="Constantia" panose="02030602050306030303" pitchFamily="18" charset="0"/>
            </a:rPr>
            <a:t>Регулярное повышение квалификации сотрудниками администрации Ассоциации;</a:t>
          </a:r>
          <a:endParaRPr lang="ru-RU" sz="1400" b="1" kern="1200" dirty="0">
            <a:latin typeface="Constantia" panose="02030602050306030303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1400" b="1" kern="1200" dirty="0" smtClean="0">
              <a:latin typeface="Constantia" panose="02030602050306030303" pitchFamily="18" charset="0"/>
            </a:rPr>
            <a:t>Формирование информационного банка данных затруднений, новаций, нормативных документов, форм организационно-распорядительной документации Ассоциации;</a:t>
          </a:r>
          <a:endParaRPr lang="ru-RU" sz="1400" b="1" kern="1200" dirty="0">
            <a:latin typeface="Constantia" panose="02030602050306030303" pitchFamily="18" charset="0"/>
          </a:endParaRPr>
        </a:p>
      </dsp:txBody>
      <dsp:txXfrm>
        <a:off x="3476298" y="0"/>
        <a:ext cx="4450079" cy="42510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4479E-1E99-4371-91CC-D9978DABC044}">
      <dsp:nvSpPr>
        <dsp:cNvPr id="0" name=""/>
        <dsp:cNvSpPr/>
      </dsp:nvSpPr>
      <dsp:spPr>
        <a:xfrm>
          <a:off x="0" y="2282325"/>
          <a:ext cx="3570702" cy="261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nstantia" panose="02030602050306030303" pitchFamily="18" charset="0"/>
            </a:rPr>
            <a:t>Международное сотрудничество как механизм  совершенствования и повышения авторитета системы </a:t>
          </a:r>
          <a:r>
            <a:rPr lang="ru-RU" sz="2000" b="1" kern="1200" dirty="0" err="1" smtClean="0">
              <a:latin typeface="Constantia" panose="02030602050306030303" pitchFamily="18" charset="0"/>
            </a:rPr>
            <a:t>ТиПО</a:t>
          </a:r>
          <a:r>
            <a:rPr lang="ru-RU" sz="2000" b="1" kern="1200" dirty="0" smtClean="0">
              <a:latin typeface="Constantia" panose="02030602050306030303" pitchFamily="18" charset="0"/>
            </a:rPr>
            <a:t> на национальном уровне с учетом международного опыта</a:t>
          </a:r>
          <a:r>
            <a:rPr lang="ru-RU" sz="2000" kern="1200" dirty="0" smtClean="0">
              <a:latin typeface="Constantia" panose="02030602050306030303" pitchFamily="18" charset="0"/>
            </a:rPr>
            <a:t>.</a:t>
          </a:r>
          <a:endParaRPr lang="ru-RU" sz="2000" kern="1200" dirty="0">
            <a:latin typeface="Constantia" panose="02030602050306030303" pitchFamily="18" charset="0"/>
          </a:endParaRPr>
        </a:p>
      </dsp:txBody>
      <dsp:txXfrm>
        <a:off x="0" y="2282325"/>
        <a:ext cx="3570702" cy="2614218"/>
      </dsp:txXfrm>
    </dsp:sp>
    <dsp:sp modelId="{ADC1F42B-435A-4A20-89A0-C6BA4437C8C2}">
      <dsp:nvSpPr>
        <dsp:cNvPr id="0" name=""/>
        <dsp:cNvSpPr/>
      </dsp:nvSpPr>
      <dsp:spPr>
        <a:xfrm>
          <a:off x="3574418" y="432042"/>
          <a:ext cx="367598" cy="403245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893E9-AEDE-4492-BC4E-982CA8150503}">
      <dsp:nvSpPr>
        <dsp:cNvPr id="0" name=""/>
        <dsp:cNvSpPr/>
      </dsp:nvSpPr>
      <dsp:spPr>
        <a:xfrm>
          <a:off x="4089056" y="501698"/>
          <a:ext cx="4640883" cy="38931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1600" b="1" kern="1200" dirty="0" smtClean="0">
              <a:latin typeface="Constantia" panose="02030602050306030303" pitchFamily="18" charset="0"/>
            </a:rPr>
            <a:t>Развития партнерства и деловых отношений с международными организациями.</a:t>
          </a:r>
          <a:endParaRPr lang="ru-RU" sz="1600" b="1" kern="1200" dirty="0">
            <a:latin typeface="Constantia" panose="02030602050306030303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1600" b="1" kern="1200" dirty="0" smtClean="0">
              <a:latin typeface="Constantia" panose="02030602050306030303" pitchFamily="18" charset="0"/>
            </a:rPr>
            <a:t>Участие в международных, государственных и неправительственных программах, проектах и предприятиях, входящих в сферу интересов Ассоциации.</a:t>
          </a:r>
          <a:endParaRPr lang="ru-RU" sz="1600" b="1" kern="1200" dirty="0">
            <a:latin typeface="Constantia" panose="02030602050306030303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ts val="1800"/>
            </a:spcAft>
            <a:buChar char="••"/>
          </a:pPr>
          <a:r>
            <a:rPr lang="ru-RU" sz="1600" b="1" kern="1200" dirty="0" smtClean="0">
              <a:latin typeface="Constantia" panose="02030602050306030303" pitchFamily="18" charset="0"/>
            </a:rPr>
            <a:t>Создания условий для всестороннего обмена идеями, новациями, опытом, знаниями в организации деятельности Ассоциации.</a:t>
          </a:r>
          <a:endParaRPr lang="ru-RU" sz="1600" b="1" kern="1200" dirty="0">
            <a:latin typeface="Constantia" panose="02030602050306030303" pitchFamily="18" charset="0"/>
          </a:endParaRPr>
        </a:p>
      </dsp:txBody>
      <dsp:txXfrm>
        <a:off x="4089056" y="501698"/>
        <a:ext cx="4640883" cy="3893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840D-86F8-411B-B069-DD2730F244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5BC4-B4F2-4B5F-803C-4FABF31D5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840D-86F8-411B-B069-DD2730F244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5BC4-B4F2-4B5F-803C-4FABF31D5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4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840D-86F8-411B-B069-DD2730F244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5BC4-B4F2-4B5F-803C-4FABF31D5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4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840D-86F8-411B-B069-DD2730F244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5BC4-B4F2-4B5F-803C-4FABF31D5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7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840D-86F8-411B-B069-DD2730F244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5BC4-B4F2-4B5F-803C-4FABF31D5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11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840D-86F8-411B-B069-DD2730F244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5BC4-B4F2-4B5F-803C-4FABF31D5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840D-86F8-411B-B069-DD2730F244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5BC4-B4F2-4B5F-803C-4FABF31D5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9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840D-86F8-411B-B069-DD2730F244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5BC4-B4F2-4B5F-803C-4FABF31D5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0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840D-86F8-411B-B069-DD2730F244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5BC4-B4F2-4B5F-803C-4FABF31D5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5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840D-86F8-411B-B069-DD2730F244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5BC4-B4F2-4B5F-803C-4FABF31D5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38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840D-86F8-411B-B069-DD2730F244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5BC4-B4F2-4B5F-803C-4FABF31D5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4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840D-86F8-411B-B069-DD2730F244F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85BC4-B4F2-4B5F-803C-4FABF31D5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05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Стратегический план развития</a:t>
            </a:r>
            <a:br>
              <a:rPr lang="ru-RU" sz="32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Ассоциации колледжей Казахстана </a:t>
            </a:r>
            <a:br>
              <a:rPr lang="ru-RU" sz="32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до 2020 года</a:t>
            </a:r>
            <a:endParaRPr lang="ru-RU" sz="3200" b="1" i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75210" y="3933056"/>
            <a:ext cx="3240360" cy="792088"/>
          </a:xfrm>
        </p:spPr>
        <p:txBody>
          <a:bodyPr>
            <a:noAutofit/>
          </a:bodyPr>
          <a:lstStyle/>
          <a:p>
            <a:pPr algn="l"/>
            <a:r>
              <a:rPr lang="ru-RU" sz="1600" b="1" i="1" dirty="0" err="1" smtClean="0">
                <a:solidFill>
                  <a:schemeClr val="tx2"/>
                </a:solidFill>
                <a:latin typeface="Constantia" panose="02030602050306030303" pitchFamily="18" charset="0"/>
              </a:rPr>
              <a:t>Дощанова</a:t>
            </a:r>
            <a:r>
              <a:rPr lang="ru-RU" sz="1600" b="1" i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 А.И., директор </a:t>
            </a:r>
          </a:p>
          <a:p>
            <a:pPr algn="l"/>
            <a:r>
              <a:rPr lang="ru-RU" sz="1600" b="1" i="1" dirty="0" err="1" smtClean="0">
                <a:solidFill>
                  <a:schemeClr val="tx2"/>
                </a:solidFill>
                <a:latin typeface="Constantia" panose="02030602050306030303" pitchFamily="18" charset="0"/>
              </a:rPr>
              <a:t>Костанайского</a:t>
            </a:r>
            <a:r>
              <a:rPr lang="ru-RU" sz="1600" b="1" i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 политехнического  колледжа</a:t>
            </a:r>
            <a:endParaRPr lang="ru-RU" sz="1600" b="1" i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571249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10 декабря 2014 г.</a:t>
            </a:r>
          </a:p>
          <a:p>
            <a:pPr algn="ctr"/>
            <a:r>
              <a:rPr lang="ru-RU" sz="1400" b="1" i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г. Астана</a:t>
            </a:r>
            <a:endParaRPr lang="ru-RU" sz="1400" b="1" i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0648" y="133929"/>
            <a:ext cx="8891409" cy="1277226"/>
            <a:chOff x="252591" y="173298"/>
            <a:chExt cx="8891409" cy="127722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91" y="173298"/>
              <a:ext cx="805634" cy="78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1043608" y="188640"/>
              <a:ext cx="810039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cap="all" dirty="0" smtClean="0">
                  <a:latin typeface="Constantia" panose="02030602050306030303" pitchFamily="18" charset="0"/>
                </a:rPr>
                <a:t>«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Қазақстан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республикасының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колледжінің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ассоциациясы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»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заңды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тұлғалар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бірлестігі</a:t>
              </a:r>
              <a:endParaRPr lang="ru-RU" sz="1200" b="1" cap="all" dirty="0" smtClean="0"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cap="all" dirty="0" smtClean="0">
                  <a:latin typeface="Constantia" panose="02030602050306030303" pitchFamily="18" charset="0"/>
                </a:rPr>
                <a:t>Объединение юридических лиц  «Ассоциация колледжей Республики Казахстан»</a:t>
              </a:r>
            </a:p>
            <a:p>
              <a:endParaRPr lang="ru-RU" sz="1600" b="1" dirty="0" smtClean="0"/>
            </a:p>
            <a:p>
              <a:endParaRPr lang="ru-RU" sz="1600" b="1" dirty="0" smtClean="0"/>
            </a:p>
            <a:p>
              <a:endParaRPr lang="ru-RU" b="1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1058225" y="764704"/>
              <a:ext cx="795637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528392" cy="26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2591" y="173298"/>
            <a:ext cx="8891409" cy="1277226"/>
            <a:chOff x="252591" y="173298"/>
            <a:chExt cx="8891409" cy="127722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91" y="173298"/>
              <a:ext cx="805634" cy="78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43608" y="188640"/>
              <a:ext cx="810039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cap="all" dirty="0" smtClean="0">
                  <a:latin typeface="Constantia" panose="02030602050306030303" pitchFamily="18" charset="0"/>
                </a:rPr>
                <a:t>«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Қазақстан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республикасының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колледжінің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ассоциациясы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»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заңды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тұлғалар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бірлестігі</a:t>
              </a:r>
              <a:endParaRPr lang="ru-RU" sz="1200" b="1" cap="all" dirty="0" smtClean="0"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cap="all" dirty="0" smtClean="0">
                  <a:latin typeface="Constantia" panose="02030602050306030303" pitchFamily="18" charset="0"/>
                </a:rPr>
                <a:t>Объединение юридических лиц  «Ассоциация колледжей Республики Казахстан»</a:t>
              </a:r>
            </a:p>
            <a:p>
              <a:endParaRPr lang="ru-RU" sz="1600" b="1" dirty="0" smtClean="0"/>
            </a:p>
            <a:p>
              <a:endParaRPr lang="ru-RU" sz="1600" b="1" dirty="0" smtClean="0"/>
            </a:p>
            <a:p>
              <a:endParaRPr lang="ru-RU" b="1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058225" y="764704"/>
              <a:ext cx="795637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780748"/>
              </p:ext>
            </p:extLst>
          </p:nvPr>
        </p:nvGraphicFramePr>
        <p:xfrm>
          <a:off x="467544" y="1556791"/>
          <a:ext cx="8352928" cy="493776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960440"/>
                <a:gridCol w="432048"/>
                <a:gridCol w="720080"/>
                <a:gridCol w="576064"/>
                <a:gridCol w="648072"/>
                <a:gridCol w="648072"/>
                <a:gridCol w="792088"/>
                <a:gridCol w="576064"/>
              </a:tblGrid>
              <a:tr h="355015">
                <a:tc rowSpan="3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Целевой индикатор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( с указанием окончательного срока достижения)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 gridSpan="7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В том числе с указанием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промежуточного значения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В отчетном периоде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2014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2015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2016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2017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2018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2019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2020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</a:tr>
              <a:tr h="36946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Доля трудоустроенных </a:t>
                      </a:r>
                      <a:r>
                        <a:rPr lang="ru-RU" sz="1200" dirty="0" smtClean="0">
                          <a:effectLst/>
                          <a:latin typeface="Constantia" panose="02030602050306030303" pitchFamily="18" charset="0"/>
                        </a:rPr>
                        <a:t>и занятых </a:t>
                      </a: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выпускников </a:t>
                      </a:r>
                      <a:r>
                        <a:rPr lang="ru-RU" sz="1200" dirty="0" smtClean="0">
                          <a:effectLst/>
                          <a:latin typeface="Constantia" panose="02030602050306030303" pitchFamily="18" charset="0"/>
                        </a:rPr>
                        <a:t>учебных заведений </a:t>
                      </a:r>
                      <a:r>
                        <a:rPr lang="ru-RU" sz="1200" dirty="0" err="1">
                          <a:effectLst/>
                          <a:latin typeface="Constantia" panose="02030602050306030303" pitchFamily="18" charset="0"/>
                        </a:rPr>
                        <a:t>ТиПО</a:t>
                      </a: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, </a:t>
                      </a:r>
                      <a:r>
                        <a:rPr lang="ru-RU" sz="1200" dirty="0" smtClean="0">
                          <a:effectLst/>
                          <a:latin typeface="Constantia" panose="02030602050306030303" pitchFamily="18" charset="0"/>
                        </a:rPr>
                        <a:t>обучившихся по </a:t>
                      </a: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госзаказу, в первый </a:t>
                      </a:r>
                      <a:r>
                        <a:rPr lang="ru-RU" sz="1200" dirty="0" smtClean="0">
                          <a:effectLst/>
                          <a:latin typeface="Constantia" panose="02030602050306030303" pitchFamily="18" charset="0"/>
                        </a:rPr>
                        <a:t>год после </a:t>
                      </a: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окончания обучения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78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80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81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82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83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84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85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</a:tr>
              <a:tr h="18473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Доля оснащения современным учебным оборудованием организаций </a:t>
                      </a:r>
                      <a:r>
                        <a:rPr lang="ru-RU" sz="1200" dirty="0" err="1">
                          <a:effectLst/>
                          <a:latin typeface="Constantia" panose="02030602050306030303" pitchFamily="18" charset="0"/>
                        </a:rPr>
                        <a:t>ТиПО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</a:tr>
              <a:tr h="18473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Доля оснащения интерактивным оборудованием  организаций ТиПО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</a:tr>
              <a:tr h="27710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Доля инженерно педагогических кадров, прошедших курсы повышения квалификации, организованных на базе Ассоциации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</a:tr>
              <a:tr h="18473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Количество проведенных мероприятий </a:t>
                      </a:r>
                      <a:r>
                        <a:rPr lang="ru-RU" sz="1200" dirty="0" smtClean="0">
                          <a:effectLst/>
                          <a:latin typeface="Constantia" panose="02030602050306030303" pitchFamily="18" charset="0"/>
                        </a:rPr>
                        <a:t>(конкурсов</a:t>
                      </a: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, семинаров, мастер-классов и т.д.) 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</a:tr>
              <a:tr h="18473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Количество проведенных олимпиад, конкурсов, спартакиад и т.п. мероприятий 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</a:tr>
              <a:tr h="36946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Constantia" panose="02030602050306030303" pitchFamily="18" charset="0"/>
                        </a:rPr>
                        <a:t>Количество проведенных методологических семинаров, бизнес-тренингов, проблемно-разработческих семинаров, «круглых столов», выставок, конференций, курсов повышения квалификации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</a:tr>
              <a:tr h="32328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Количество разработанных профессиональных стандартов обучения профессиональных и технических дисциплин совместно с работодателями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79245" y="807383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Стратегическое направление 2.  </a:t>
            </a:r>
            <a:r>
              <a:rPr lang="ru-RU" sz="1400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Качественная подготовка высокопрофессиональных специалистов для экономического процветания страны и формирования гражданского общества</a:t>
            </a:r>
            <a:endParaRPr lang="ru-RU" sz="1400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2591" y="173298"/>
            <a:ext cx="8891409" cy="1277226"/>
            <a:chOff x="252591" y="173298"/>
            <a:chExt cx="8891409" cy="127722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91" y="173298"/>
              <a:ext cx="805634" cy="78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43608" y="188640"/>
              <a:ext cx="810039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cap="all" dirty="0" smtClean="0">
                  <a:latin typeface="Constantia" panose="02030602050306030303" pitchFamily="18" charset="0"/>
                </a:rPr>
                <a:t>«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Қазақстан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республикасының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колледжінің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ассоциациясы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»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заңды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тұлғалар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бірлестігі</a:t>
              </a:r>
              <a:endParaRPr lang="ru-RU" sz="1200" b="1" cap="all" dirty="0" smtClean="0"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cap="all" dirty="0" smtClean="0">
                  <a:latin typeface="Constantia" panose="02030602050306030303" pitchFamily="18" charset="0"/>
                </a:rPr>
                <a:t>Объединение юридических лиц  «Ассоциация колледжей Республики Казахстан»</a:t>
              </a:r>
            </a:p>
            <a:p>
              <a:endParaRPr lang="ru-RU" sz="1600" b="1" dirty="0" smtClean="0"/>
            </a:p>
            <a:p>
              <a:endParaRPr lang="ru-RU" sz="1600" b="1" dirty="0" smtClean="0"/>
            </a:p>
            <a:p>
              <a:endParaRPr lang="ru-RU" b="1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058225" y="764704"/>
              <a:ext cx="795637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Прямоугольник 4"/>
          <p:cNvSpPr/>
          <p:nvPr/>
        </p:nvSpPr>
        <p:spPr>
          <a:xfrm>
            <a:off x="1569368" y="834016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Мероприятия для достижения прямых результатов</a:t>
            </a:r>
            <a:endParaRPr lang="ru-RU" sz="1600" b="1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513160"/>
              </p:ext>
            </p:extLst>
          </p:nvPr>
        </p:nvGraphicFramePr>
        <p:xfrm>
          <a:off x="467544" y="1294021"/>
          <a:ext cx="8219256" cy="505396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034680"/>
                <a:gridCol w="44306"/>
                <a:gridCol w="819790"/>
                <a:gridCol w="864096"/>
                <a:gridCol w="720080"/>
                <a:gridCol w="720080"/>
                <a:gridCol w="576064"/>
                <a:gridCol w="864096"/>
                <a:gridCol w="576064"/>
              </a:tblGrid>
              <a:tr h="72008"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onstantia" panose="02030602050306030303" pitchFamily="18" charset="0"/>
                        </a:rPr>
                        <a:t>Мероприятия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 anchor="ctr"/>
                </a:tc>
                <a:tc gridSpan="8">
                  <a:txBody>
                    <a:bodyPr/>
                    <a:lstStyle/>
                    <a:p>
                      <a:pPr indent="0"/>
                      <a:endParaRPr lang="ru-RU" sz="1100" dirty="0">
                        <a:latin typeface="Constantia" panose="02030602050306030303" pitchFamily="18" charset="0"/>
                      </a:endParaRPr>
                    </a:p>
                  </a:txBody>
                  <a:tcPr marL="14845" marR="148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2014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2015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2016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2017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2018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2019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2020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</a:tr>
              <a:tr h="13855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Разработка механизмов внедрения дуальной системы обучения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</a:tr>
              <a:tr h="18473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Разработка методических рекомендаций по новым технологиям и методам обучения 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</a:tr>
              <a:tr h="18473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Ежегодная аттестация педагогических работников, повышение  категорийности педагогического состава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 anchor="b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</a:tr>
              <a:tr h="27710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Периодическое проведение олимпиад, конкурсов, спартакиад и т.п. мероприятий среди студентов колледжей с последующим награждением победителей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 anchor="b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</a:tr>
              <a:tr h="230916">
                <a:tc>
                  <a:txBody>
                    <a:bodyPr/>
                    <a:lstStyle/>
                    <a:p>
                      <a:pPr indent="0" algn="l"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447290" algn="l"/>
                        </a:tabLs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Разработка и создание поощрительного фонда для награждения победителям олимпиад, конкурсов, спартакиад 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 anchor="b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</a:tr>
              <a:tr h="369466">
                <a:tc>
                  <a:txBody>
                    <a:bodyPr/>
                    <a:lstStyle/>
                    <a:p>
                      <a:pPr indent="0" algn="l"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447290" algn="l"/>
                        </a:tabLs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Организация и проведение методологических семинаров, бизнес-тренингов, проблемно-разработческих семинаров, «круглых столов», выставок, конференций, курсов повышения квалификации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 anchor="b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</a:tr>
              <a:tr h="277100">
                <a:tc>
                  <a:txBody>
                    <a:bodyPr/>
                    <a:lstStyle/>
                    <a:p>
                      <a:pPr indent="0" algn="l"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447290" algn="l"/>
                        </a:tabLs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Разработка профессиональных стандартов обучения профессиональных и технических дисциплин совместно с работодателями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 anchor="b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</a:tr>
              <a:tr h="230916">
                <a:tc>
                  <a:txBody>
                    <a:bodyPr/>
                    <a:lstStyle/>
                    <a:p>
                      <a:pPr indent="0" algn="l"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447290" algn="l"/>
                        </a:tabLs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Мониторинг потребности рынка труда и участие в формировании и  реализации государственных заказов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 anchor="b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845" marR="1484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3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2591" y="173298"/>
            <a:ext cx="8891409" cy="1277226"/>
            <a:chOff x="252591" y="173298"/>
            <a:chExt cx="8891409" cy="127722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91" y="173298"/>
              <a:ext cx="805634" cy="78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43608" y="188640"/>
              <a:ext cx="810039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cap="all" dirty="0" smtClean="0">
                  <a:latin typeface="Constantia" panose="02030602050306030303" pitchFamily="18" charset="0"/>
                </a:rPr>
                <a:t>«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Қазақстан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республикасының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колледжінің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ассоциациясы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»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заңды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тұлғалар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бірлестігі</a:t>
              </a:r>
              <a:endParaRPr lang="ru-RU" sz="1200" b="1" cap="all" dirty="0" smtClean="0"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cap="all" dirty="0" smtClean="0">
                  <a:latin typeface="Constantia" panose="02030602050306030303" pitchFamily="18" charset="0"/>
                </a:rPr>
                <a:t>Объединение юридических лиц  «Ассоциация колледжей Республики Казахстан»</a:t>
              </a:r>
            </a:p>
            <a:p>
              <a:endParaRPr lang="ru-RU" sz="1600" b="1" dirty="0" smtClean="0"/>
            </a:p>
            <a:p>
              <a:endParaRPr lang="ru-RU" sz="1600" b="1" dirty="0" smtClean="0"/>
            </a:p>
            <a:p>
              <a:endParaRPr lang="ru-RU" b="1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058225" y="764704"/>
              <a:ext cx="795637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445863"/>
              </p:ext>
            </p:extLst>
          </p:nvPr>
        </p:nvGraphicFramePr>
        <p:xfrm>
          <a:off x="395536" y="1844824"/>
          <a:ext cx="8324244" cy="412784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715732"/>
                <a:gridCol w="648072"/>
                <a:gridCol w="720080"/>
                <a:gridCol w="648072"/>
                <a:gridCol w="648072"/>
                <a:gridCol w="648072"/>
                <a:gridCol w="648072"/>
                <a:gridCol w="648072"/>
              </a:tblGrid>
              <a:tr h="415672">
                <a:tc rowSpan="3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nstantia" panose="02030602050306030303" pitchFamily="18" charset="0"/>
                        </a:rPr>
                        <a:t>Целевой индикатор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nstantia" panose="02030602050306030303" pitchFamily="18" charset="0"/>
                        </a:rPr>
                        <a:t>( с указанием окончательного срока достижения)</a:t>
                      </a:r>
                      <a:endParaRPr lang="ru-RU" sz="14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 gridSpan="7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В том числе с указанием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промежуточного значения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8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В отчетном периоде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2014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nstantia" panose="02030602050306030303" pitchFamily="18" charset="0"/>
                        </a:rPr>
                        <a:t>2015</a:t>
                      </a:r>
                      <a:endParaRPr lang="ru-RU" sz="14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nstantia" panose="02030602050306030303" pitchFamily="18" charset="0"/>
                        </a:rPr>
                        <a:t>2016</a:t>
                      </a:r>
                      <a:endParaRPr lang="ru-RU" sz="14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nstantia" panose="02030602050306030303" pitchFamily="18" charset="0"/>
                        </a:rPr>
                        <a:t>2017</a:t>
                      </a:r>
                      <a:endParaRPr lang="ru-RU" sz="14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2018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2019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2020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</a:tr>
              <a:tr h="287363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Количество заключенных международных меморандумов сотрудничества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</a:tr>
              <a:tr h="35920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Доля инженерно педагогических кадров, прошедших международные курсы повышения квалификации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</a:tr>
              <a:tr h="28736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nstantia" panose="02030602050306030303" pitchFamily="18" charset="0"/>
                        </a:rPr>
                        <a:t>Доля </a:t>
                      </a:r>
                      <a:r>
                        <a:rPr lang="ru-RU" sz="1400" dirty="0" err="1">
                          <a:effectLst/>
                          <a:latin typeface="Constantia" panose="02030602050306030303" pitchFamily="18" charset="0"/>
                        </a:rPr>
                        <a:t>инженерно</a:t>
                      </a:r>
                      <a:r>
                        <a:rPr lang="ru-RU" sz="1400" dirty="0"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onstantia" panose="02030602050306030303" pitchFamily="18" charset="0"/>
                        </a:rPr>
                        <a:t>-педагогических </a:t>
                      </a:r>
                      <a:r>
                        <a:rPr lang="ru-RU" sz="1400" dirty="0">
                          <a:effectLst/>
                          <a:latin typeface="Constantia" panose="02030602050306030303" pitchFamily="18" charset="0"/>
                        </a:rPr>
                        <a:t>кадров, прошедших международные стажировки</a:t>
                      </a:r>
                      <a:endParaRPr lang="ru-RU" sz="14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</a:tr>
              <a:tr h="57472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Constantia" panose="02030602050306030303" pitchFamily="18" charset="0"/>
                        </a:rPr>
                        <a:t>Количество проведенных  международных методологических семинаров, проблемно-разработческих семинаров, «круглых столов», выставок, конференций, курсов повышения квалификации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81958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Стратегическое направление 3.  </a:t>
            </a:r>
            <a:r>
              <a:rPr lang="ru-RU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Международное сотрудничество как механизм  совершенствования и повышения авторитета системы </a:t>
            </a:r>
            <a:r>
              <a:rPr lang="ru-RU" i="1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ТиПО</a:t>
            </a:r>
            <a:r>
              <a:rPr lang="ru-RU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на национальном уровне с учетом международного опыта</a:t>
            </a:r>
            <a:endParaRPr lang="ru-RU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2591" y="173298"/>
            <a:ext cx="8891409" cy="1277226"/>
            <a:chOff x="252591" y="173298"/>
            <a:chExt cx="8891409" cy="127722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91" y="173298"/>
              <a:ext cx="805634" cy="78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43608" y="188640"/>
              <a:ext cx="810039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cap="all" dirty="0" smtClean="0">
                  <a:latin typeface="Constantia" panose="02030602050306030303" pitchFamily="18" charset="0"/>
                </a:rPr>
                <a:t>«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Қазақстан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республикасының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колледжінің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ассоциациясы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»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заңды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тұлғалар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бірлестігі</a:t>
              </a:r>
              <a:endParaRPr lang="ru-RU" sz="1200" b="1" cap="all" dirty="0" smtClean="0"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cap="all" dirty="0" smtClean="0">
                  <a:latin typeface="Constantia" panose="02030602050306030303" pitchFamily="18" charset="0"/>
                </a:rPr>
                <a:t>Объединение юридических лиц  «Ассоциация колледжей Республики Казахстан»</a:t>
              </a:r>
            </a:p>
            <a:p>
              <a:endParaRPr lang="ru-RU" sz="1600" b="1" dirty="0" smtClean="0"/>
            </a:p>
            <a:p>
              <a:endParaRPr lang="ru-RU" sz="1600" b="1" dirty="0" smtClean="0"/>
            </a:p>
            <a:p>
              <a:endParaRPr lang="ru-RU" b="1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058225" y="764704"/>
              <a:ext cx="795637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Прямоугольник 4"/>
          <p:cNvSpPr/>
          <p:nvPr/>
        </p:nvSpPr>
        <p:spPr>
          <a:xfrm>
            <a:off x="1619672" y="827110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Мероприятия для достижения прямых результатов</a:t>
            </a:r>
            <a:endParaRPr lang="ru-RU" sz="1600" b="1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878893"/>
              </p:ext>
            </p:extLst>
          </p:nvPr>
        </p:nvGraphicFramePr>
        <p:xfrm>
          <a:off x="862118" y="1268760"/>
          <a:ext cx="7344814" cy="492638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952328"/>
                <a:gridCol w="576064"/>
                <a:gridCol w="720080"/>
                <a:gridCol w="648072"/>
                <a:gridCol w="576064"/>
                <a:gridCol w="720080"/>
                <a:gridCol w="576064"/>
                <a:gridCol w="576062"/>
              </a:tblGrid>
              <a:tr h="82094"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onstantia" panose="02030602050306030303" pitchFamily="18" charset="0"/>
                        </a:rPr>
                        <a:t>Мероприятия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 anchor="ctr"/>
                </a:tc>
                <a:tc gridSpan="7">
                  <a:txBody>
                    <a:bodyPr/>
                    <a:lstStyle/>
                    <a:p>
                      <a:pPr indent="0"/>
                      <a:endParaRPr lang="ru-RU" sz="1200">
                        <a:latin typeface="Constantia" panose="02030602050306030303" pitchFamily="18" charset="0"/>
                      </a:endParaRPr>
                    </a:p>
                  </a:txBody>
                  <a:tcPr marL="23092" marR="230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onstantia" panose="02030602050306030303" pitchFamily="18" charset="0"/>
                        </a:rPr>
                        <a:t>2014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2015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2016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2017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2018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2019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2020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</a:tr>
              <a:tr h="63165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Заключение международных  меморандумов и соглашений по сотрудничеству в области подготовки кадров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</a:tr>
              <a:tr h="57465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Содействие в организации партнерских связей между учебными заведениями </a:t>
                      </a:r>
                      <a:r>
                        <a:rPr lang="ru-RU" sz="1200" dirty="0" err="1">
                          <a:effectLst/>
                          <a:latin typeface="Constantia" panose="02030602050306030303" pitchFamily="18" charset="0"/>
                        </a:rPr>
                        <a:t>ТиПО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</a:tr>
              <a:tr h="882159">
                <a:tc>
                  <a:txBody>
                    <a:bodyPr/>
                    <a:lstStyle/>
                    <a:p>
                      <a:pPr indent="0" algn="l"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447290" algn="l"/>
                        </a:tabLs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Организация и проведение международных методологических семинаров, бизнес-тренингов, семинаров, «круглых столов», выставок, конференций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</a:tr>
              <a:tr h="65507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Организация международных курсов повышения квалификации для преподавателей и мастеров производственного обучения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</a:tr>
              <a:tr h="573971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Организация международных стажировок для преподавателей и мастеров производственного обучения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</a:tr>
              <a:tr h="504056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Организация международных стажировок для преподавателей и мастеров производственного обучения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23092" marR="230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1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531" y="4077070"/>
            <a:ext cx="2214890" cy="220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2163"/>
            <a:ext cx="27813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Мониторинг и механизм реализации стратегии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1584176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2" y="992687"/>
            <a:ext cx="33222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Утверждение плана работы</a:t>
            </a:r>
            <a:endParaRPr lang="ru-RU" b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48" y="2029683"/>
            <a:ext cx="371864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Ежеквартальный мониторинг 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исполнения</a:t>
            </a:r>
            <a:endParaRPr lang="ru-RU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2888" y="4076079"/>
            <a:ext cx="3907866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Предоставление на рассмотрение </a:t>
            </a:r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Общего Собрания членов </a:t>
            </a:r>
            <a:r>
              <a:rPr lang="ru-RU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 аналитический </a:t>
            </a:r>
            <a:r>
              <a:rPr lang="ru-RU" b="1" dirty="0">
                <a:solidFill>
                  <a:srgbClr val="00B050"/>
                </a:solidFill>
                <a:latin typeface="Constantia" panose="02030602050306030303" pitchFamily="18" charset="0"/>
              </a:rPr>
              <a:t>отчет с предложениями по корректировке деятельности Ассоциации </a:t>
            </a:r>
            <a:endParaRPr lang="ru-RU" sz="1100" b="1" dirty="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2591" y="173298"/>
            <a:ext cx="8891409" cy="1277226"/>
            <a:chOff x="252591" y="173298"/>
            <a:chExt cx="8891409" cy="127722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91" y="173298"/>
              <a:ext cx="805634" cy="78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43608" y="188640"/>
              <a:ext cx="810039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cap="all" dirty="0" smtClean="0">
                  <a:latin typeface="Constantia" panose="02030602050306030303" pitchFamily="18" charset="0"/>
                </a:rPr>
                <a:t>«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Қазақстан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республикасының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колледжінің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ассоциациясы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»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заңды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тұлғалар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бірлестігі</a:t>
              </a:r>
              <a:endParaRPr lang="ru-RU" sz="1200" b="1" cap="all" dirty="0" smtClean="0"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cap="all" dirty="0" smtClean="0">
                  <a:latin typeface="Constantia" panose="02030602050306030303" pitchFamily="18" charset="0"/>
                </a:rPr>
                <a:t>Объединение юридических лиц  «Ассоциация колледжей Республики Казахстан»</a:t>
              </a:r>
            </a:p>
            <a:p>
              <a:endParaRPr lang="ru-RU" sz="1600" b="1" dirty="0" smtClean="0"/>
            </a:p>
            <a:p>
              <a:endParaRPr lang="ru-RU" sz="1600" b="1" dirty="0" smtClean="0"/>
            </a:p>
            <a:p>
              <a:endParaRPr lang="ru-RU" b="1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058225" y="764704"/>
              <a:ext cx="795637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Прямоугольник 4"/>
          <p:cNvSpPr/>
          <p:nvPr/>
        </p:nvSpPr>
        <p:spPr>
          <a:xfrm>
            <a:off x="1403648" y="2276872"/>
            <a:ext cx="6552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Спасибо за внимание</a:t>
            </a:r>
            <a:r>
              <a:rPr lang="ru-RU" sz="44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!</a:t>
            </a:r>
            <a:endParaRPr lang="ru-RU" sz="4400" b="1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0006"/>
            <a:ext cx="4730633" cy="291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3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438" y="4653136"/>
            <a:ext cx="7992888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dirty="0">
                <a:solidFill>
                  <a:srgbClr val="0070C0"/>
                </a:solidFill>
                <a:latin typeface="Constantia" panose="02030602050306030303" pitchFamily="18" charset="0"/>
              </a:rPr>
              <a:t>«Профессионально-техническое образование должно ориентироваться в первую очередь на максимальное удовлетворение текущих и перспективных потребностей национальной экономики в специалистах</a:t>
            </a:r>
            <a:r>
              <a:rPr lang="ru-RU" sz="2000" b="1" i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…»</a:t>
            </a:r>
            <a:endParaRPr lang="ru-RU" sz="2000" b="1" i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52591" y="173298"/>
            <a:ext cx="8891409" cy="1277226"/>
            <a:chOff x="252591" y="173298"/>
            <a:chExt cx="8891409" cy="127722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91" y="173298"/>
              <a:ext cx="805634" cy="78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43608" y="188640"/>
              <a:ext cx="810039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cap="all" dirty="0" smtClean="0">
                  <a:latin typeface="Constantia" panose="02030602050306030303" pitchFamily="18" charset="0"/>
                </a:rPr>
                <a:t>«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Қазақстан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республикасының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колледжінің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ассоциациясы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»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заңды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тұлғалар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бірлестігі</a:t>
              </a:r>
              <a:endParaRPr lang="ru-RU" sz="1200" b="1" cap="all" dirty="0" smtClean="0"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cap="all" dirty="0" smtClean="0">
                  <a:latin typeface="Constantia" panose="02030602050306030303" pitchFamily="18" charset="0"/>
                </a:rPr>
                <a:t>Объединение юридических лиц  «Ассоциация колледжей Республики Казахстан»</a:t>
              </a:r>
            </a:p>
            <a:p>
              <a:endParaRPr lang="ru-RU" sz="1600" b="1" dirty="0" smtClean="0"/>
            </a:p>
            <a:p>
              <a:endParaRPr lang="ru-RU" sz="1600" b="1" dirty="0" smtClean="0"/>
            </a:p>
            <a:p>
              <a:endParaRPr lang="ru-RU" b="1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058225" y="764704"/>
              <a:ext cx="795637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3" t="154" r="4274" b="11372"/>
          <a:stretch/>
        </p:blipFill>
        <p:spPr bwMode="auto">
          <a:xfrm>
            <a:off x="2267744" y="929080"/>
            <a:ext cx="5023174" cy="371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569493" y="5939988"/>
            <a:ext cx="1916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Н.А. Назарбаев</a:t>
            </a:r>
            <a:endParaRPr lang="ru-RU" b="1" i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9405" y="3476839"/>
            <a:ext cx="1368152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Миссия</a:t>
            </a:r>
            <a:endParaRPr lang="ru-RU" sz="2400" dirty="0" smtClean="0">
              <a:latin typeface="Constantia" panose="02030602050306030303" pitchFamily="18" charset="0"/>
            </a:endParaRPr>
          </a:p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52591" y="173298"/>
            <a:ext cx="8891409" cy="1277226"/>
            <a:chOff x="252591" y="173298"/>
            <a:chExt cx="8891409" cy="127722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91" y="173298"/>
              <a:ext cx="805634" cy="78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43608" y="188640"/>
              <a:ext cx="810039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cap="all" dirty="0" smtClean="0">
                  <a:latin typeface="Constantia" panose="02030602050306030303" pitchFamily="18" charset="0"/>
                </a:rPr>
                <a:t>«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Қазақстан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республикасының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колледжінің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ассоциациясы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»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заңды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тұлғалар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бірлестігі</a:t>
              </a:r>
              <a:endParaRPr lang="ru-RU" sz="1200" b="1" cap="all" dirty="0" smtClean="0"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cap="all" dirty="0" smtClean="0">
                  <a:latin typeface="Constantia" panose="02030602050306030303" pitchFamily="18" charset="0"/>
                </a:rPr>
                <a:t>Объединение юридических лиц  «Ассоциация колледжей Республики Казахстан»</a:t>
              </a:r>
            </a:p>
            <a:p>
              <a:endParaRPr lang="ru-RU" sz="1600" b="1" dirty="0" smtClean="0"/>
            </a:p>
            <a:p>
              <a:endParaRPr lang="ru-RU" sz="1600" b="1" dirty="0" smtClean="0"/>
            </a:p>
            <a:p>
              <a:endParaRPr lang="ru-RU" b="1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058225" y="764704"/>
              <a:ext cx="795637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3131840" y="1450524"/>
            <a:ext cx="5719266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>Ассоциация как движущая сила в построении эффективного сотрудничества между организациями </a:t>
            </a:r>
            <a:r>
              <a:rPr lang="ru-RU" sz="2400" b="1" i="1" dirty="0" err="1">
                <a:solidFill>
                  <a:srgbClr val="C00000"/>
                </a:solidFill>
                <a:latin typeface="Constantia" panose="02030602050306030303" pitchFamily="18" charset="0"/>
              </a:rPr>
              <a:t>ТиПО</a:t>
            </a:r>
            <a:r>
              <a:rPr lang="ru-RU" sz="2400" b="1" i="1" dirty="0">
                <a:solidFill>
                  <a:srgbClr val="C00000"/>
                </a:solidFill>
                <a:latin typeface="Constantia" panose="02030602050306030303" pitchFamily="18" charset="0"/>
              </a:rPr>
              <a:t>, социальными партнерами и </a:t>
            </a:r>
            <a:r>
              <a:rPr lang="ru-RU" sz="24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государством</a:t>
            </a:r>
            <a:endParaRPr lang="ru-RU" sz="2400" b="1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136126" y="3933056"/>
            <a:ext cx="5719266" cy="2232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Консолидация всех сил с целью содействия, всесторонней поддержки, представления и защиты интересов членов ассоциации в вышестоящих структурах и на международном уровне</a:t>
            </a:r>
            <a:r>
              <a:rPr lang="ru-RU" sz="4400" i="1" dirty="0" smtClean="0">
                <a:latin typeface="Constantia" panose="02030602050306030303" pitchFamily="18" charset="0"/>
              </a:rPr>
              <a:t>.</a:t>
            </a:r>
          </a:p>
          <a:p>
            <a:pPr algn="ctr"/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71761" y="962343"/>
            <a:ext cx="1639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  <a:latin typeface="Constantia" panose="02030602050306030303" pitchFamily="18" charset="0"/>
              </a:rPr>
              <a:t>Видение </a:t>
            </a:r>
            <a:r>
              <a:rPr lang="ru-RU" sz="240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8" y="3933056"/>
            <a:ext cx="2968149" cy="18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832" y="962343"/>
            <a:ext cx="2806459" cy="280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9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2591" y="173298"/>
            <a:ext cx="8891409" cy="1277226"/>
            <a:chOff x="252591" y="173298"/>
            <a:chExt cx="8891409" cy="127722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91" y="173298"/>
              <a:ext cx="805634" cy="78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43608" y="188640"/>
              <a:ext cx="810039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cap="all" dirty="0" smtClean="0">
                  <a:latin typeface="Constantia" panose="02030602050306030303" pitchFamily="18" charset="0"/>
                </a:rPr>
                <a:t>«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Қазақстан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республикасының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колледжінің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ассоциациясы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»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заңды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тұлғалар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бірлестігі</a:t>
              </a:r>
              <a:endParaRPr lang="ru-RU" sz="1200" b="1" cap="all" dirty="0" smtClean="0"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cap="all" dirty="0" smtClean="0">
                  <a:latin typeface="Constantia" panose="02030602050306030303" pitchFamily="18" charset="0"/>
                </a:rPr>
                <a:t>Объединение юридических лиц  «Ассоциация колледжей Республики Казахстан»</a:t>
              </a:r>
            </a:p>
            <a:p>
              <a:endParaRPr lang="ru-RU" sz="1600" b="1" dirty="0" smtClean="0"/>
            </a:p>
            <a:p>
              <a:endParaRPr lang="ru-RU" sz="1600" b="1" dirty="0" smtClean="0"/>
            </a:p>
            <a:p>
              <a:endParaRPr lang="ru-RU" b="1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058225" y="764704"/>
              <a:ext cx="795637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1" y="3617363"/>
            <a:ext cx="3266919" cy="250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31" b="89179" l="3125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6083"/>
            <a:ext cx="4103320" cy="245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08657" y="2186202"/>
            <a:ext cx="52723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Участие в решении национальных, отраслевых, региональных и индивидуальных задач образовательных учреждений системы </a:t>
            </a:r>
            <a:r>
              <a:rPr lang="ru-RU" sz="2000" b="1" i="1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ТиПО</a:t>
            </a:r>
            <a:r>
              <a:rPr lang="ru-RU" sz="20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 Республики Казахстан и содействие в совершенствовании и развитии системы технического и профессионального образования по направлениям</a:t>
            </a:r>
            <a:endParaRPr lang="ru-RU" sz="2000" b="1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450524"/>
            <a:ext cx="3242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onstantia" panose="02030602050306030303" pitchFamily="18" charset="0"/>
              </a:rPr>
              <a:t>Цель ассоциации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2500" y="4869682"/>
            <a:ext cx="1692101" cy="144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6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278430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780545"/>
              </p:ext>
            </p:extLst>
          </p:nvPr>
        </p:nvGraphicFramePr>
        <p:xfrm>
          <a:off x="282069" y="1556792"/>
          <a:ext cx="8300537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252591" y="173298"/>
            <a:ext cx="8891409" cy="1277226"/>
            <a:chOff x="252591" y="173298"/>
            <a:chExt cx="8891409" cy="127722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91" y="173298"/>
              <a:ext cx="805634" cy="78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43608" y="188640"/>
              <a:ext cx="810039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cap="all" dirty="0" smtClean="0">
                  <a:latin typeface="Constantia" panose="02030602050306030303" pitchFamily="18" charset="0"/>
                </a:rPr>
                <a:t>«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Қазақстан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республикасының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колледжінің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ассоциациясы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»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заңды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тұлғалар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бірлестігі</a:t>
              </a:r>
              <a:endParaRPr lang="ru-RU" sz="1200" b="1" cap="all" dirty="0" smtClean="0"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cap="all" dirty="0" smtClean="0">
                  <a:latin typeface="Constantia" panose="02030602050306030303" pitchFamily="18" charset="0"/>
                </a:rPr>
                <a:t>Объединение юридических лиц  «Ассоциация колледжей Республики Казахстан»</a:t>
              </a:r>
            </a:p>
            <a:p>
              <a:endParaRPr lang="ru-RU" sz="1600" b="1" dirty="0" smtClean="0"/>
            </a:p>
            <a:p>
              <a:endParaRPr lang="ru-RU" sz="1600" b="1" dirty="0" smtClean="0"/>
            </a:p>
            <a:p>
              <a:endParaRPr lang="ru-RU" b="1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058225" y="764704"/>
              <a:ext cx="795637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45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36586"/>
              </p:ext>
            </p:extLst>
          </p:nvPr>
        </p:nvGraphicFramePr>
        <p:xfrm>
          <a:off x="631436" y="1403420"/>
          <a:ext cx="7926378" cy="425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252591" y="173298"/>
            <a:ext cx="8891409" cy="1277226"/>
            <a:chOff x="252591" y="173298"/>
            <a:chExt cx="8891409" cy="127722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91" y="173298"/>
              <a:ext cx="805634" cy="78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43608" y="188640"/>
              <a:ext cx="810039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cap="all" dirty="0" smtClean="0">
                  <a:latin typeface="Constantia" panose="02030602050306030303" pitchFamily="18" charset="0"/>
                </a:rPr>
                <a:t>«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Қазақстан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республикасының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колледжінің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ассоциациясы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»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заңды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тұлғалар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бірлестігі</a:t>
              </a:r>
              <a:endParaRPr lang="ru-RU" sz="1200" b="1" cap="all" dirty="0" smtClean="0"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cap="all" dirty="0" smtClean="0">
                  <a:latin typeface="Constantia" panose="02030602050306030303" pitchFamily="18" charset="0"/>
                </a:rPr>
                <a:t>Объединение юридических лиц  «Ассоциация колледжей Республики Казахстан»</a:t>
              </a:r>
            </a:p>
            <a:p>
              <a:endParaRPr lang="ru-RU" sz="1600" b="1" dirty="0" smtClean="0"/>
            </a:p>
            <a:p>
              <a:endParaRPr lang="ru-RU" sz="1600" b="1" dirty="0" smtClean="0"/>
            </a:p>
            <a:p>
              <a:endParaRPr lang="ru-RU" b="1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058225" y="764704"/>
              <a:ext cx="795637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20" y="1556792"/>
            <a:ext cx="2725635" cy="197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00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401499"/>
              </p:ext>
            </p:extLst>
          </p:nvPr>
        </p:nvGraphicFramePr>
        <p:xfrm>
          <a:off x="107505" y="1196752"/>
          <a:ext cx="87336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252591" y="173298"/>
            <a:ext cx="8891409" cy="1277226"/>
            <a:chOff x="252591" y="173298"/>
            <a:chExt cx="8891409" cy="127722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91" y="173298"/>
              <a:ext cx="805634" cy="78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43608" y="188640"/>
              <a:ext cx="810039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cap="all" dirty="0" smtClean="0">
                  <a:latin typeface="Constantia" panose="02030602050306030303" pitchFamily="18" charset="0"/>
                </a:rPr>
                <a:t>«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Қазақстан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республикасының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колледжінің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ассоциациясы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»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заңды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тұлғалар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бірлестігі</a:t>
              </a:r>
              <a:endParaRPr lang="ru-RU" sz="1200" b="1" cap="all" dirty="0" smtClean="0"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cap="all" dirty="0" smtClean="0">
                  <a:latin typeface="Constantia" panose="02030602050306030303" pitchFamily="18" charset="0"/>
                </a:rPr>
                <a:t>Объединение юридических лиц  «Ассоциация колледжей Республики Казахстан»</a:t>
              </a:r>
            </a:p>
            <a:p>
              <a:endParaRPr lang="ru-RU" sz="1600" b="1" dirty="0" smtClean="0"/>
            </a:p>
            <a:p>
              <a:endParaRPr lang="ru-RU" sz="1600" b="1" dirty="0" smtClean="0"/>
            </a:p>
            <a:p>
              <a:endParaRPr lang="ru-RU" b="1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058225" y="764704"/>
              <a:ext cx="795637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43775"/>
            <a:ext cx="287717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0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620352"/>
              </p:ext>
            </p:extLst>
          </p:nvPr>
        </p:nvGraphicFramePr>
        <p:xfrm>
          <a:off x="467544" y="2204863"/>
          <a:ext cx="7992894" cy="394563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905552"/>
                <a:gridCol w="838864"/>
                <a:gridCol w="576064"/>
                <a:gridCol w="720080"/>
                <a:gridCol w="720080"/>
                <a:gridCol w="648072"/>
                <a:gridCol w="936104"/>
                <a:gridCol w="648078"/>
              </a:tblGrid>
              <a:tr h="775712">
                <a:tc rowSpan="3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Целевой индикатор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( с указанием окончательного срока достижения)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 gridSpan="7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В том числе с указанием 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промежуточного значения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В отчетном периоде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2014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2015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2016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2017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2018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2019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2020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</a:tr>
              <a:tr h="13752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  <a:tabLst>
                          <a:tab pos="787400" algn="l"/>
                        </a:tabLs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Количество колледжей прошедших международную аккредитацию.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10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12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14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</a:tr>
              <a:tr h="9168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Количество выпусков СМИ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-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4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4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4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</a:tr>
              <a:tr h="91685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Количество созданных инвестиционных проектов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</a:tr>
              <a:tr h="13752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Количество заказов по разработке и реализации научных программ и проектов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6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onstantia" panose="02030602050306030303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252591" y="173298"/>
            <a:ext cx="8891409" cy="1277226"/>
            <a:chOff x="252591" y="173298"/>
            <a:chExt cx="8891409" cy="127722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91" y="173298"/>
              <a:ext cx="805634" cy="78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43608" y="188640"/>
              <a:ext cx="810039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cap="all" dirty="0" smtClean="0">
                  <a:latin typeface="Constantia" panose="02030602050306030303" pitchFamily="18" charset="0"/>
                </a:rPr>
                <a:t>«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Қазақстан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республикасының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колледжінің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ассоциациясы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»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заңды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тұлғалар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бірлестігі</a:t>
              </a:r>
              <a:endParaRPr lang="ru-RU" sz="1200" b="1" cap="all" dirty="0" smtClean="0"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cap="all" dirty="0" smtClean="0">
                  <a:latin typeface="Constantia" panose="02030602050306030303" pitchFamily="18" charset="0"/>
                </a:rPr>
                <a:t>Объединение юридических лиц  «Ассоциация колледжей Республики Казахстан»</a:t>
              </a:r>
            </a:p>
            <a:p>
              <a:endParaRPr lang="ru-RU" sz="1600" b="1" dirty="0" smtClean="0"/>
            </a:p>
            <a:p>
              <a:endParaRPr lang="ru-RU" sz="1600" b="1" dirty="0" smtClean="0"/>
            </a:p>
            <a:p>
              <a:endParaRPr lang="ru-RU" b="1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058225" y="764704"/>
              <a:ext cx="795637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угольник 3"/>
          <p:cNvSpPr/>
          <p:nvPr/>
        </p:nvSpPr>
        <p:spPr>
          <a:xfrm>
            <a:off x="1331640" y="1052736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Стратегическое направление 1.  </a:t>
            </a:r>
            <a:r>
              <a:rPr lang="ru-RU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Развитие Ассоциации для достижения эффективного сотрудничества образовательных учреждений между организациями </a:t>
            </a:r>
            <a:r>
              <a:rPr lang="ru-RU" i="1" dirty="0" err="1" smtClean="0">
                <a:solidFill>
                  <a:srgbClr val="C00000"/>
                </a:solidFill>
                <a:latin typeface="Constantia" panose="02030602050306030303" pitchFamily="18" charset="0"/>
              </a:rPr>
              <a:t>ТиПО</a:t>
            </a:r>
            <a:endParaRPr lang="ru-RU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2591" y="173298"/>
            <a:ext cx="8891409" cy="1277226"/>
            <a:chOff x="252591" y="173298"/>
            <a:chExt cx="8891409" cy="127722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91" y="173298"/>
              <a:ext cx="805634" cy="78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43608" y="188640"/>
              <a:ext cx="810039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cap="all" dirty="0" smtClean="0">
                  <a:latin typeface="Constantia" panose="02030602050306030303" pitchFamily="18" charset="0"/>
                </a:rPr>
                <a:t>«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Қазақстан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республикасының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колледжінің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ассоциациясы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»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заңды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тұлғалар</a:t>
              </a:r>
              <a:r>
                <a:rPr lang="ru-RU" sz="1200" b="1" cap="all" dirty="0" smtClean="0">
                  <a:latin typeface="Constantia" panose="02030602050306030303" pitchFamily="18" charset="0"/>
                </a:rPr>
                <a:t> </a:t>
              </a:r>
              <a:r>
                <a:rPr lang="ru-RU" sz="1200" b="1" cap="all" dirty="0" err="1" smtClean="0">
                  <a:latin typeface="Constantia" panose="02030602050306030303" pitchFamily="18" charset="0"/>
                </a:rPr>
                <a:t>бірлестігі</a:t>
              </a:r>
              <a:endParaRPr lang="ru-RU" sz="1200" b="1" cap="all" dirty="0" smtClean="0"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cap="all" dirty="0" smtClean="0">
                  <a:latin typeface="Constantia" panose="02030602050306030303" pitchFamily="18" charset="0"/>
                </a:rPr>
                <a:t>Объединение юридических лиц  «Ассоциация колледжей Республики Казахстан»</a:t>
              </a:r>
            </a:p>
            <a:p>
              <a:endParaRPr lang="ru-RU" sz="1600" b="1" dirty="0" smtClean="0"/>
            </a:p>
            <a:p>
              <a:endParaRPr lang="ru-RU" sz="1600" b="1" dirty="0" smtClean="0"/>
            </a:p>
            <a:p>
              <a:endParaRPr lang="ru-RU" b="1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058225" y="764704"/>
              <a:ext cx="7956376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008119"/>
              </p:ext>
            </p:extLst>
          </p:nvPr>
        </p:nvGraphicFramePr>
        <p:xfrm>
          <a:off x="467544" y="1196752"/>
          <a:ext cx="8358402" cy="53340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320480"/>
                <a:gridCol w="432048"/>
                <a:gridCol w="648072"/>
                <a:gridCol w="648072"/>
                <a:gridCol w="576064"/>
                <a:gridCol w="504056"/>
                <a:gridCol w="648072"/>
                <a:gridCol w="581538"/>
              </a:tblGrid>
              <a:tr h="45842"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onstantia" panose="02030602050306030303" pitchFamily="18" charset="0"/>
                        </a:rPr>
                        <a:t>Мероприятия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 anchor="ctr"/>
                </a:tc>
                <a:tc gridSpan="7">
                  <a:txBody>
                    <a:bodyPr/>
                    <a:lstStyle/>
                    <a:p>
                      <a:pPr indent="0"/>
                      <a:endParaRPr lang="ru-RU" sz="1000" dirty="0">
                        <a:latin typeface="Constantia" panose="02030602050306030303" pitchFamily="18" charset="0"/>
                      </a:endParaRPr>
                    </a:p>
                  </a:txBody>
                  <a:tcPr marL="14998" marR="149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2014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2015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2016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2017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2018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2019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2020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</a:tr>
              <a:tr h="18337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Организация информационной, консультативной и методической помощи 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</a:tr>
              <a:tr h="13752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Создание собственных средств массовой информации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</a:tr>
              <a:tr h="13752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Правовая защита коллективных интересов членов Ассоциации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</a:tr>
              <a:tr h="13752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Получение лицензии на проведение  международной аккредитации колледжей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</a:tr>
              <a:tr h="32089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Участие в разработке и утверждении нормативных документов, правил, инструкций, касающихся деятельности профессиональных и технических колледжей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</a:tr>
              <a:tr h="13752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Создание инвестиционных проектов и программ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</a:tr>
              <a:tr h="32089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Создание в Казахстане межотраслевых производственных фирм, обеспечивающие организации ТиПО заказами, материалами, сырьем на изготовление учащимися изделий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</a:tr>
              <a:tr h="36674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Создание центра разработки технической документации на выпускаемые изделия, объекты реализации изготовляемой продукции и бытового обслуживания населения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</a:tr>
              <a:tr h="32089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Формирование информационного банка данных затруднений, новаций, нормативных документов, форм организационно-распорядительной документации Ассоциации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</a:tr>
              <a:tr h="32089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Формирование банка данных ведущих специалистов, экспертов-консультантов, бизнес-тренеров по основным областям задач в деятельности Ассоциации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</a:tr>
              <a:tr h="13752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Выполнение заказов по разработке и реализации научных программ и проектов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</a:tr>
              <a:tr h="32089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Участие в международных, государственных и неправительственных программах, проектах и предприятиях, входящих в сферу интересов Ассоциации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</a:tr>
              <a:tr h="304800">
                <a:tc>
                  <a:txBody>
                    <a:bodyPr/>
                    <a:lstStyle/>
                    <a:p>
                      <a:pPr indent="0" algn="just"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447290" algn="l"/>
                        </a:tabLs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Создание экспертных советов, комиссий, в том числе с привлечением иностранных специалистов</a:t>
                      </a:r>
                      <a:r>
                        <a:rPr lang="ru-RU" sz="1000" dirty="0" smtClean="0">
                          <a:effectLst/>
                          <a:latin typeface="Constantia" panose="02030602050306030303" pitchFamily="18" charset="0"/>
                        </a:rPr>
                        <a:t>;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Constantia" panose="02030602050306030303" pitchFamily="18" charset="0"/>
                        </a:rPr>
                        <a:t>Развития партнерства и деловых отношений с международными организациями</a:t>
                      </a:r>
                      <a:endParaRPr lang="ru-RU" sz="1000" dirty="0" smtClean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</a:tr>
              <a:tr h="22921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Создание центра по переаттестации преподавателей колледжей в соответствии с законодательством РК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х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00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onstantia" panose="02030602050306030303" pitchFamily="18" charset="0"/>
                        <a:ea typeface="Calibri"/>
                        <a:cs typeface="Times New Roman"/>
                      </a:endParaRPr>
                    </a:p>
                  </a:txBody>
                  <a:tcPr marL="14998" marR="14998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827110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Мероприятия для достижения прямых результатов</a:t>
            </a:r>
            <a:endParaRPr lang="ru-RU" sz="1600" b="1" i="1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5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1467</Words>
  <Application>Microsoft Office PowerPoint</Application>
  <PresentationFormat>Экран (4:3)</PresentationFormat>
  <Paragraphs>501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Стратегический план развития Ассоциации колледжей Казахстана   до 2020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и механизм реализации стратегии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bacchus</dc:creator>
  <cp:lastModifiedBy>Мадина</cp:lastModifiedBy>
  <cp:revision>23</cp:revision>
  <dcterms:created xsi:type="dcterms:W3CDTF">2014-12-06T13:21:41Z</dcterms:created>
  <dcterms:modified xsi:type="dcterms:W3CDTF">2014-12-08T03:27:42Z</dcterms:modified>
</cp:coreProperties>
</file>